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8" r:id="rId2"/>
    <p:sldId id="831" r:id="rId3"/>
    <p:sldId id="431" r:id="rId4"/>
    <p:sldId id="785" r:id="rId5"/>
    <p:sldId id="786" r:id="rId6"/>
    <p:sldId id="842" r:id="rId7"/>
    <p:sldId id="833" r:id="rId8"/>
    <p:sldId id="841" r:id="rId9"/>
    <p:sldId id="787" r:id="rId10"/>
    <p:sldId id="788" r:id="rId11"/>
    <p:sldId id="836" r:id="rId12"/>
    <p:sldId id="789" r:id="rId13"/>
    <p:sldId id="790" r:id="rId14"/>
    <p:sldId id="791" r:id="rId15"/>
    <p:sldId id="792" r:id="rId16"/>
    <p:sldId id="837" r:id="rId17"/>
    <p:sldId id="793" r:id="rId18"/>
    <p:sldId id="795" r:id="rId19"/>
    <p:sldId id="796" r:id="rId20"/>
    <p:sldId id="797" r:id="rId21"/>
    <p:sldId id="798" r:id="rId22"/>
    <p:sldId id="799" r:id="rId23"/>
    <p:sldId id="800" r:id="rId24"/>
    <p:sldId id="834" r:id="rId25"/>
    <p:sldId id="801" r:id="rId26"/>
    <p:sldId id="803" r:id="rId27"/>
    <p:sldId id="805" r:id="rId28"/>
    <p:sldId id="843" r:id="rId29"/>
    <p:sldId id="844" r:id="rId30"/>
    <p:sldId id="806" r:id="rId31"/>
    <p:sldId id="808" r:id="rId32"/>
    <p:sldId id="809" r:id="rId33"/>
    <p:sldId id="810" r:id="rId34"/>
    <p:sldId id="838" r:id="rId35"/>
    <p:sldId id="811" r:id="rId36"/>
    <p:sldId id="839" r:id="rId37"/>
    <p:sldId id="812" r:id="rId38"/>
    <p:sldId id="813" r:id="rId39"/>
    <p:sldId id="814" r:id="rId40"/>
    <p:sldId id="816" r:id="rId41"/>
    <p:sldId id="817" r:id="rId42"/>
    <p:sldId id="818" r:id="rId43"/>
    <p:sldId id="819" r:id="rId44"/>
    <p:sldId id="820" r:id="rId45"/>
    <p:sldId id="821" r:id="rId46"/>
    <p:sldId id="822" r:id="rId47"/>
    <p:sldId id="823" r:id="rId48"/>
    <p:sldId id="824" r:id="rId49"/>
    <p:sldId id="840" r:id="rId50"/>
    <p:sldId id="825" r:id="rId51"/>
    <p:sldId id="830" r:id="rId52"/>
    <p:sldId id="829" r:id="rId5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2C8"/>
    <a:srgbClr val="669900"/>
    <a:srgbClr val="FF2807"/>
    <a:srgbClr val="7FDF3E"/>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0426" autoAdjust="0"/>
  </p:normalViewPr>
  <p:slideViewPr>
    <p:cSldViewPr snapToGrid="0">
      <p:cViewPr>
        <p:scale>
          <a:sx n="90" d="100"/>
          <a:sy n="90" d="100"/>
        </p:scale>
        <p:origin x="181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29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09E28-EDD9-4633-B18A-060999EAB7C6}" type="doc">
      <dgm:prSet loTypeId="urn:microsoft.com/office/officeart/2005/8/layout/hProcess9" loCatId="process" qsTypeId="urn:microsoft.com/office/officeart/2005/8/quickstyle/simple1" qsCatId="simple" csTypeId="urn:microsoft.com/office/officeart/2005/8/colors/accent0_1" csCatId="mainScheme" phldr="1"/>
      <dgm:spPr/>
    </dgm:pt>
    <dgm:pt modelId="{09D775E7-B487-4B15-8A76-A1CCC5C0FDBA}">
      <dgm:prSet phldrT="[Text]"/>
      <dgm:spPr/>
      <dgm:t>
        <a:bodyPr/>
        <a:lstStyle/>
        <a:p>
          <a:r>
            <a:rPr lang="en-US" dirty="0" smtClean="0">
              <a:latin typeface="Arial" charset="0"/>
              <a:ea typeface="Arial" charset="0"/>
              <a:cs typeface="Arial" charset="0"/>
            </a:rPr>
            <a:t>Deposit $1,000</a:t>
          </a:r>
          <a:endParaRPr lang="en-US" dirty="0">
            <a:latin typeface="Arial" charset="0"/>
            <a:ea typeface="Arial" charset="0"/>
            <a:cs typeface="Arial" charset="0"/>
          </a:endParaRPr>
        </a:p>
      </dgm:t>
    </dgm:pt>
    <dgm:pt modelId="{335D9CB4-D243-476E-9B0E-3B8AA82D6793}" type="parTrans" cxnId="{B11B2011-4E4D-4A00-869B-F53360C57DEF}">
      <dgm:prSet/>
      <dgm:spPr/>
      <dgm:t>
        <a:bodyPr/>
        <a:lstStyle/>
        <a:p>
          <a:endParaRPr lang="en-US"/>
        </a:p>
      </dgm:t>
    </dgm:pt>
    <dgm:pt modelId="{5509CB4A-399B-4AA9-9A57-A2786EECA582}" type="sibTrans" cxnId="{B11B2011-4E4D-4A00-869B-F53360C57DEF}">
      <dgm:prSet/>
      <dgm:spPr/>
      <dgm:t>
        <a:bodyPr/>
        <a:lstStyle/>
        <a:p>
          <a:endParaRPr lang="en-US"/>
        </a:p>
      </dgm:t>
    </dgm:pt>
    <dgm:pt modelId="{B741F366-3F18-4AF7-843C-10C6B5BC5452}">
      <dgm:prSet phldrT="[Text]"/>
      <dgm:spPr/>
      <dgm:t>
        <a:bodyPr/>
        <a:lstStyle/>
        <a:p>
          <a:r>
            <a:rPr lang="en-US" dirty="0" smtClean="0">
              <a:latin typeface="Arial" charset="0"/>
              <a:ea typeface="Arial" charset="0"/>
              <a:cs typeface="Arial" charset="0"/>
            </a:rPr>
            <a:t>Bank loans out 90% ($900)</a:t>
          </a:r>
          <a:endParaRPr lang="en-US" dirty="0">
            <a:latin typeface="Arial" charset="0"/>
            <a:ea typeface="Arial" charset="0"/>
            <a:cs typeface="Arial" charset="0"/>
          </a:endParaRPr>
        </a:p>
      </dgm:t>
    </dgm:pt>
    <dgm:pt modelId="{6E206602-6049-4924-859F-65DA64243D38}" type="parTrans" cxnId="{FD252CC5-6351-4790-B1C2-BB3092EA8505}">
      <dgm:prSet/>
      <dgm:spPr/>
      <dgm:t>
        <a:bodyPr/>
        <a:lstStyle/>
        <a:p>
          <a:endParaRPr lang="en-US"/>
        </a:p>
      </dgm:t>
    </dgm:pt>
    <dgm:pt modelId="{B8C56E9D-92A2-4F3B-89B4-B31178F025EC}" type="sibTrans" cxnId="{FD252CC5-6351-4790-B1C2-BB3092EA8505}">
      <dgm:prSet/>
      <dgm:spPr/>
      <dgm:t>
        <a:bodyPr/>
        <a:lstStyle/>
        <a:p>
          <a:endParaRPr lang="en-US"/>
        </a:p>
      </dgm:t>
    </dgm:pt>
    <dgm:pt modelId="{FF66E015-A863-4865-94C5-404B8572364F}">
      <dgm:prSet phldrT="[Text]"/>
      <dgm:spPr/>
      <dgm:t>
        <a:bodyPr/>
        <a:lstStyle/>
        <a:p>
          <a:r>
            <a:rPr lang="en-US" dirty="0" smtClean="0">
              <a:latin typeface="Arial" charset="0"/>
              <a:ea typeface="Arial" charset="0"/>
              <a:cs typeface="Arial" charset="0"/>
            </a:rPr>
            <a:t>Can withdraw initial $1,000 deposit</a:t>
          </a:r>
          <a:endParaRPr lang="en-US" dirty="0">
            <a:latin typeface="Arial" charset="0"/>
            <a:ea typeface="Arial" charset="0"/>
            <a:cs typeface="Arial" charset="0"/>
          </a:endParaRPr>
        </a:p>
      </dgm:t>
    </dgm:pt>
    <dgm:pt modelId="{B47EECD8-BBF6-453F-8082-FFE89B400EB2}" type="parTrans" cxnId="{4C9452E8-CBDF-4B21-926C-08F2C6479F6B}">
      <dgm:prSet/>
      <dgm:spPr/>
      <dgm:t>
        <a:bodyPr/>
        <a:lstStyle/>
        <a:p>
          <a:endParaRPr lang="en-US"/>
        </a:p>
      </dgm:t>
    </dgm:pt>
    <dgm:pt modelId="{991D84FA-A18F-4BF8-8773-C5C17BD9F985}" type="sibTrans" cxnId="{4C9452E8-CBDF-4B21-926C-08F2C6479F6B}">
      <dgm:prSet/>
      <dgm:spPr/>
      <dgm:t>
        <a:bodyPr/>
        <a:lstStyle/>
        <a:p>
          <a:endParaRPr lang="en-US"/>
        </a:p>
      </dgm:t>
    </dgm:pt>
    <dgm:pt modelId="{0C93ADC2-ABB8-4D68-B01D-F5416154C01C}">
      <dgm:prSet phldrT="[Text]"/>
      <dgm:spPr/>
      <dgm:t>
        <a:bodyPr/>
        <a:lstStyle/>
        <a:p>
          <a:r>
            <a:rPr lang="en-US" dirty="0" smtClean="0">
              <a:latin typeface="Arial" charset="0"/>
              <a:ea typeface="Arial" charset="0"/>
              <a:cs typeface="Arial" charset="0"/>
            </a:rPr>
            <a:t>Someone else has a $900 loan</a:t>
          </a:r>
          <a:endParaRPr lang="en-US" dirty="0">
            <a:latin typeface="Arial" charset="0"/>
            <a:ea typeface="Arial" charset="0"/>
            <a:cs typeface="Arial" charset="0"/>
          </a:endParaRPr>
        </a:p>
      </dgm:t>
    </dgm:pt>
    <dgm:pt modelId="{FE4DBC09-46B8-498C-9752-6912A5734962}" type="parTrans" cxnId="{EAE4CA4D-4E9B-492E-B118-4C2369606DAA}">
      <dgm:prSet/>
      <dgm:spPr/>
      <dgm:t>
        <a:bodyPr/>
        <a:lstStyle/>
        <a:p>
          <a:endParaRPr lang="en-US"/>
        </a:p>
      </dgm:t>
    </dgm:pt>
    <dgm:pt modelId="{621312F2-5F7F-4F33-B9EB-A82E446CE5FA}" type="sibTrans" cxnId="{EAE4CA4D-4E9B-492E-B118-4C2369606DAA}">
      <dgm:prSet/>
      <dgm:spPr/>
      <dgm:t>
        <a:bodyPr/>
        <a:lstStyle/>
        <a:p>
          <a:endParaRPr lang="en-US"/>
        </a:p>
      </dgm:t>
    </dgm:pt>
    <dgm:pt modelId="{3C46CBBF-9AF7-426E-AF58-1D28C147A548}">
      <dgm:prSet phldrT="[Text]"/>
      <dgm:spPr/>
      <dgm:t>
        <a:bodyPr/>
        <a:lstStyle/>
        <a:p>
          <a:r>
            <a:rPr lang="en-US" dirty="0" smtClean="0">
              <a:latin typeface="Arial" charset="0"/>
              <a:ea typeface="Arial" charset="0"/>
              <a:cs typeface="Arial" charset="0"/>
            </a:rPr>
            <a:t>New money!</a:t>
          </a:r>
          <a:endParaRPr lang="en-US" dirty="0">
            <a:latin typeface="Arial" charset="0"/>
            <a:ea typeface="Arial" charset="0"/>
            <a:cs typeface="Arial" charset="0"/>
          </a:endParaRPr>
        </a:p>
      </dgm:t>
    </dgm:pt>
    <dgm:pt modelId="{0FC0A570-0FB1-4E7D-AA0A-AD805B24A40A}" type="parTrans" cxnId="{B7D009E1-73E2-4EF8-9B69-BEF21CE76917}">
      <dgm:prSet/>
      <dgm:spPr/>
      <dgm:t>
        <a:bodyPr/>
        <a:lstStyle/>
        <a:p>
          <a:endParaRPr lang="en-US"/>
        </a:p>
      </dgm:t>
    </dgm:pt>
    <dgm:pt modelId="{7BE32E9F-50C1-4625-BBCC-1E8F61560C2E}" type="sibTrans" cxnId="{B7D009E1-73E2-4EF8-9B69-BEF21CE76917}">
      <dgm:prSet/>
      <dgm:spPr/>
      <dgm:t>
        <a:bodyPr/>
        <a:lstStyle/>
        <a:p>
          <a:endParaRPr lang="en-US"/>
        </a:p>
      </dgm:t>
    </dgm:pt>
    <dgm:pt modelId="{4AA89E6E-2BC0-460F-933F-ADD00344B877}" type="pres">
      <dgm:prSet presAssocID="{E0709E28-EDD9-4633-B18A-060999EAB7C6}" presName="CompostProcess" presStyleCnt="0">
        <dgm:presLayoutVars>
          <dgm:dir/>
          <dgm:resizeHandles val="exact"/>
        </dgm:presLayoutVars>
      </dgm:prSet>
      <dgm:spPr/>
    </dgm:pt>
    <dgm:pt modelId="{5616EA21-FAD8-4AF8-BB38-CE9935293AA4}" type="pres">
      <dgm:prSet presAssocID="{E0709E28-EDD9-4633-B18A-060999EAB7C6}" presName="arrow" presStyleLbl="bgShp" presStyleIdx="0" presStyleCnt="1"/>
      <dgm:spPr/>
    </dgm:pt>
    <dgm:pt modelId="{26E030D1-3E1F-4E33-BCCE-FE0129FAE3C9}" type="pres">
      <dgm:prSet presAssocID="{E0709E28-EDD9-4633-B18A-060999EAB7C6}" presName="linearProcess" presStyleCnt="0"/>
      <dgm:spPr/>
    </dgm:pt>
    <dgm:pt modelId="{8AE86107-1293-4B21-8F73-2943D23899EF}" type="pres">
      <dgm:prSet presAssocID="{09D775E7-B487-4B15-8A76-A1CCC5C0FDBA}" presName="textNode" presStyleLbl="node1" presStyleIdx="0" presStyleCnt="5">
        <dgm:presLayoutVars>
          <dgm:bulletEnabled val="1"/>
        </dgm:presLayoutVars>
      </dgm:prSet>
      <dgm:spPr/>
      <dgm:t>
        <a:bodyPr/>
        <a:lstStyle/>
        <a:p>
          <a:endParaRPr lang="en-US"/>
        </a:p>
      </dgm:t>
    </dgm:pt>
    <dgm:pt modelId="{5031F325-BD27-42B1-B87F-74424A753E27}" type="pres">
      <dgm:prSet presAssocID="{5509CB4A-399B-4AA9-9A57-A2786EECA582}" presName="sibTrans" presStyleCnt="0"/>
      <dgm:spPr/>
    </dgm:pt>
    <dgm:pt modelId="{F05FA4E0-88E3-40B7-AD75-13F473480750}" type="pres">
      <dgm:prSet presAssocID="{B741F366-3F18-4AF7-843C-10C6B5BC5452}" presName="textNode" presStyleLbl="node1" presStyleIdx="1" presStyleCnt="5">
        <dgm:presLayoutVars>
          <dgm:bulletEnabled val="1"/>
        </dgm:presLayoutVars>
      </dgm:prSet>
      <dgm:spPr/>
      <dgm:t>
        <a:bodyPr/>
        <a:lstStyle/>
        <a:p>
          <a:endParaRPr lang="en-US"/>
        </a:p>
      </dgm:t>
    </dgm:pt>
    <dgm:pt modelId="{CF917459-0067-4C64-A82E-A746F1B476FD}" type="pres">
      <dgm:prSet presAssocID="{B8C56E9D-92A2-4F3B-89B4-B31178F025EC}" presName="sibTrans" presStyleCnt="0"/>
      <dgm:spPr/>
    </dgm:pt>
    <dgm:pt modelId="{22FE150C-9D24-4069-B8A6-3D642B4FE0BF}" type="pres">
      <dgm:prSet presAssocID="{FF66E015-A863-4865-94C5-404B8572364F}" presName="textNode" presStyleLbl="node1" presStyleIdx="2" presStyleCnt="5">
        <dgm:presLayoutVars>
          <dgm:bulletEnabled val="1"/>
        </dgm:presLayoutVars>
      </dgm:prSet>
      <dgm:spPr/>
      <dgm:t>
        <a:bodyPr/>
        <a:lstStyle/>
        <a:p>
          <a:endParaRPr lang="en-US"/>
        </a:p>
      </dgm:t>
    </dgm:pt>
    <dgm:pt modelId="{EBB39B6E-6D94-46F8-BC24-4DDC297D84CD}" type="pres">
      <dgm:prSet presAssocID="{991D84FA-A18F-4BF8-8773-C5C17BD9F985}" presName="sibTrans" presStyleCnt="0"/>
      <dgm:spPr/>
    </dgm:pt>
    <dgm:pt modelId="{DAB86120-AD2E-4A1D-8154-9D6BF7125C86}" type="pres">
      <dgm:prSet presAssocID="{0C93ADC2-ABB8-4D68-B01D-F5416154C01C}" presName="textNode" presStyleLbl="node1" presStyleIdx="3" presStyleCnt="5">
        <dgm:presLayoutVars>
          <dgm:bulletEnabled val="1"/>
        </dgm:presLayoutVars>
      </dgm:prSet>
      <dgm:spPr/>
      <dgm:t>
        <a:bodyPr/>
        <a:lstStyle/>
        <a:p>
          <a:endParaRPr lang="en-US"/>
        </a:p>
      </dgm:t>
    </dgm:pt>
    <dgm:pt modelId="{1CF967AA-5DF5-46CF-AE62-53E82D343E68}" type="pres">
      <dgm:prSet presAssocID="{621312F2-5F7F-4F33-B9EB-A82E446CE5FA}" presName="sibTrans" presStyleCnt="0"/>
      <dgm:spPr/>
    </dgm:pt>
    <dgm:pt modelId="{6C53ED5F-26CD-4BBC-846A-25522580F6C7}" type="pres">
      <dgm:prSet presAssocID="{3C46CBBF-9AF7-426E-AF58-1D28C147A548}" presName="textNode" presStyleLbl="node1" presStyleIdx="4" presStyleCnt="5">
        <dgm:presLayoutVars>
          <dgm:bulletEnabled val="1"/>
        </dgm:presLayoutVars>
      </dgm:prSet>
      <dgm:spPr/>
      <dgm:t>
        <a:bodyPr/>
        <a:lstStyle/>
        <a:p>
          <a:endParaRPr lang="en-US"/>
        </a:p>
      </dgm:t>
    </dgm:pt>
  </dgm:ptLst>
  <dgm:cxnLst>
    <dgm:cxn modelId="{71069AAD-220C-407F-B6DC-75CD8E4D6D38}" type="presOf" srcId="{0C93ADC2-ABB8-4D68-B01D-F5416154C01C}" destId="{DAB86120-AD2E-4A1D-8154-9D6BF7125C86}" srcOrd="0" destOrd="0" presId="urn:microsoft.com/office/officeart/2005/8/layout/hProcess9"/>
    <dgm:cxn modelId="{EAE4CA4D-4E9B-492E-B118-4C2369606DAA}" srcId="{E0709E28-EDD9-4633-B18A-060999EAB7C6}" destId="{0C93ADC2-ABB8-4D68-B01D-F5416154C01C}" srcOrd="3" destOrd="0" parTransId="{FE4DBC09-46B8-498C-9752-6912A5734962}" sibTransId="{621312F2-5F7F-4F33-B9EB-A82E446CE5FA}"/>
    <dgm:cxn modelId="{3482CBA2-5FDD-4FBF-9C3F-DD65B4315AFA}" type="presOf" srcId="{E0709E28-EDD9-4633-B18A-060999EAB7C6}" destId="{4AA89E6E-2BC0-460F-933F-ADD00344B877}" srcOrd="0" destOrd="0" presId="urn:microsoft.com/office/officeart/2005/8/layout/hProcess9"/>
    <dgm:cxn modelId="{B5EF1DE3-5D00-41ED-8C54-B38B81F003B6}" type="presOf" srcId="{B741F366-3F18-4AF7-843C-10C6B5BC5452}" destId="{F05FA4E0-88E3-40B7-AD75-13F473480750}" srcOrd="0" destOrd="0" presId="urn:microsoft.com/office/officeart/2005/8/layout/hProcess9"/>
    <dgm:cxn modelId="{4C9452E8-CBDF-4B21-926C-08F2C6479F6B}" srcId="{E0709E28-EDD9-4633-B18A-060999EAB7C6}" destId="{FF66E015-A863-4865-94C5-404B8572364F}" srcOrd="2" destOrd="0" parTransId="{B47EECD8-BBF6-453F-8082-FFE89B400EB2}" sibTransId="{991D84FA-A18F-4BF8-8773-C5C17BD9F985}"/>
    <dgm:cxn modelId="{2552BD70-84D1-44B2-B988-200473A93F05}" type="presOf" srcId="{09D775E7-B487-4B15-8A76-A1CCC5C0FDBA}" destId="{8AE86107-1293-4B21-8F73-2943D23899EF}" srcOrd="0" destOrd="0" presId="urn:microsoft.com/office/officeart/2005/8/layout/hProcess9"/>
    <dgm:cxn modelId="{B7D009E1-73E2-4EF8-9B69-BEF21CE76917}" srcId="{E0709E28-EDD9-4633-B18A-060999EAB7C6}" destId="{3C46CBBF-9AF7-426E-AF58-1D28C147A548}" srcOrd="4" destOrd="0" parTransId="{0FC0A570-0FB1-4E7D-AA0A-AD805B24A40A}" sibTransId="{7BE32E9F-50C1-4625-BBCC-1E8F61560C2E}"/>
    <dgm:cxn modelId="{B11B2011-4E4D-4A00-869B-F53360C57DEF}" srcId="{E0709E28-EDD9-4633-B18A-060999EAB7C6}" destId="{09D775E7-B487-4B15-8A76-A1CCC5C0FDBA}" srcOrd="0" destOrd="0" parTransId="{335D9CB4-D243-476E-9B0E-3B8AA82D6793}" sibTransId="{5509CB4A-399B-4AA9-9A57-A2786EECA582}"/>
    <dgm:cxn modelId="{2FA6166E-BDF7-4855-864A-618DBB143947}" type="presOf" srcId="{FF66E015-A863-4865-94C5-404B8572364F}" destId="{22FE150C-9D24-4069-B8A6-3D642B4FE0BF}" srcOrd="0" destOrd="0" presId="urn:microsoft.com/office/officeart/2005/8/layout/hProcess9"/>
    <dgm:cxn modelId="{44ECAE62-12AE-4CA6-B5A9-E0C0FF0BBBC0}" type="presOf" srcId="{3C46CBBF-9AF7-426E-AF58-1D28C147A548}" destId="{6C53ED5F-26CD-4BBC-846A-25522580F6C7}" srcOrd="0" destOrd="0" presId="urn:microsoft.com/office/officeart/2005/8/layout/hProcess9"/>
    <dgm:cxn modelId="{FD252CC5-6351-4790-B1C2-BB3092EA8505}" srcId="{E0709E28-EDD9-4633-B18A-060999EAB7C6}" destId="{B741F366-3F18-4AF7-843C-10C6B5BC5452}" srcOrd="1" destOrd="0" parTransId="{6E206602-6049-4924-859F-65DA64243D38}" sibTransId="{B8C56E9D-92A2-4F3B-89B4-B31178F025EC}"/>
    <dgm:cxn modelId="{7E5683E8-2245-4A5D-B4AD-42E5DBBAD9BA}" type="presParOf" srcId="{4AA89E6E-2BC0-460F-933F-ADD00344B877}" destId="{5616EA21-FAD8-4AF8-BB38-CE9935293AA4}" srcOrd="0" destOrd="0" presId="urn:microsoft.com/office/officeart/2005/8/layout/hProcess9"/>
    <dgm:cxn modelId="{E9F9AEC9-E8FA-4AF3-B889-522D9078C7C3}" type="presParOf" srcId="{4AA89E6E-2BC0-460F-933F-ADD00344B877}" destId="{26E030D1-3E1F-4E33-BCCE-FE0129FAE3C9}" srcOrd="1" destOrd="0" presId="urn:microsoft.com/office/officeart/2005/8/layout/hProcess9"/>
    <dgm:cxn modelId="{2EB83218-24C1-4927-9842-493405AA8811}" type="presParOf" srcId="{26E030D1-3E1F-4E33-BCCE-FE0129FAE3C9}" destId="{8AE86107-1293-4B21-8F73-2943D23899EF}" srcOrd="0" destOrd="0" presId="urn:microsoft.com/office/officeart/2005/8/layout/hProcess9"/>
    <dgm:cxn modelId="{A591796E-8840-4E26-B9C9-71EAD8766E13}" type="presParOf" srcId="{26E030D1-3E1F-4E33-BCCE-FE0129FAE3C9}" destId="{5031F325-BD27-42B1-B87F-74424A753E27}" srcOrd="1" destOrd="0" presId="urn:microsoft.com/office/officeart/2005/8/layout/hProcess9"/>
    <dgm:cxn modelId="{87C66654-766F-40E3-8E80-B2A25AF4CCAC}" type="presParOf" srcId="{26E030D1-3E1F-4E33-BCCE-FE0129FAE3C9}" destId="{F05FA4E0-88E3-40B7-AD75-13F473480750}" srcOrd="2" destOrd="0" presId="urn:microsoft.com/office/officeart/2005/8/layout/hProcess9"/>
    <dgm:cxn modelId="{187D9F10-3946-4B83-A1DB-60323660B006}" type="presParOf" srcId="{26E030D1-3E1F-4E33-BCCE-FE0129FAE3C9}" destId="{CF917459-0067-4C64-A82E-A746F1B476FD}" srcOrd="3" destOrd="0" presId="urn:microsoft.com/office/officeart/2005/8/layout/hProcess9"/>
    <dgm:cxn modelId="{E0584F68-5200-41F4-8C35-7579861857D3}" type="presParOf" srcId="{26E030D1-3E1F-4E33-BCCE-FE0129FAE3C9}" destId="{22FE150C-9D24-4069-B8A6-3D642B4FE0BF}" srcOrd="4" destOrd="0" presId="urn:microsoft.com/office/officeart/2005/8/layout/hProcess9"/>
    <dgm:cxn modelId="{444D2CE2-9745-448D-9A83-690DBAE749B4}" type="presParOf" srcId="{26E030D1-3E1F-4E33-BCCE-FE0129FAE3C9}" destId="{EBB39B6E-6D94-46F8-BC24-4DDC297D84CD}" srcOrd="5" destOrd="0" presId="urn:microsoft.com/office/officeart/2005/8/layout/hProcess9"/>
    <dgm:cxn modelId="{A08143B5-865A-4347-B741-FDB737AF5D8D}" type="presParOf" srcId="{26E030D1-3E1F-4E33-BCCE-FE0129FAE3C9}" destId="{DAB86120-AD2E-4A1D-8154-9D6BF7125C86}" srcOrd="6" destOrd="0" presId="urn:microsoft.com/office/officeart/2005/8/layout/hProcess9"/>
    <dgm:cxn modelId="{686CC8FE-70EC-463A-A0CF-26E6CB3A562F}" type="presParOf" srcId="{26E030D1-3E1F-4E33-BCCE-FE0129FAE3C9}" destId="{1CF967AA-5DF5-46CF-AE62-53E82D343E68}" srcOrd="7" destOrd="0" presId="urn:microsoft.com/office/officeart/2005/8/layout/hProcess9"/>
    <dgm:cxn modelId="{B5C00FFE-609C-4B8A-B977-B4B80378EE6D}" type="presParOf" srcId="{26E030D1-3E1F-4E33-BCCE-FE0129FAE3C9}" destId="{6C53ED5F-26CD-4BBC-846A-25522580F6C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A21-FAD8-4AF8-BB38-CE9935293AA4}">
      <dsp:nvSpPr>
        <dsp:cNvPr id="0" name=""/>
        <dsp:cNvSpPr/>
      </dsp:nvSpPr>
      <dsp:spPr>
        <a:xfrm>
          <a:off x="457199" y="0"/>
          <a:ext cx="5181600" cy="406400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86107-1293-4B21-8F73-2943D23899EF}">
      <dsp:nvSpPr>
        <dsp:cNvPr id="0" name=""/>
        <dsp:cNvSpPr/>
      </dsp:nvSpPr>
      <dsp:spPr>
        <a:xfrm>
          <a:off x="2678" y="1219199"/>
          <a:ext cx="1171277" cy="16256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ea typeface="Arial" charset="0"/>
              <a:cs typeface="Arial" charset="0"/>
            </a:rPr>
            <a:t>Deposit $1,000</a:t>
          </a:r>
          <a:endParaRPr lang="en-US" sz="1700" kern="1200" dirty="0">
            <a:latin typeface="Arial" charset="0"/>
            <a:ea typeface="Arial" charset="0"/>
            <a:cs typeface="Arial" charset="0"/>
          </a:endParaRPr>
        </a:p>
      </dsp:txBody>
      <dsp:txXfrm>
        <a:off x="59855" y="1276376"/>
        <a:ext cx="1056923" cy="1511246"/>
      </dsp:txXfrm>
    </dsp:sp>
    <dsp:sp modelId="{F05FA4E0-88E3-40B7-AD75-13F473480750}">
      <dsp:nvSpPr>
        <dsp:cNvPr id="0" name=""/>
        <dsp:cNvSpPr/>
      </dsp:nvSpPr>
      <dsp:spPr>
        <a:xfrm>
          <a:off x="1232520" y="1219199"/>
          <a:ext cx="1171277" cy="16256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ea typeface="Arial" charset="0"/>
              <a:cs typeface="Arial" charset="0"/>
            </a:rPr>
            <a:t>Bank loans out 90% ($900)</a:t>
          </a:r>
          <a:endParaRPr lang="en-US" sz="1700" kern="1200" dirty="0">
            <a:latin typeface="Arial" charset="0"/>
            <a:ea typeface="Arial" charset="0"/>
            <a:cs typeface="Arial" charset="0"/>
          </a:endParaRPr>
        </a:p>
      </dsp:txBody>
      <dsp:txXfrm>
        <a:off x="1289697" y="1276376"/>
        <a:ext cx="1056923" cy="1511246"/>
      </dsp:txXfrm>
    </dsp:sp>
    <dsp:sp modelId="{22FE150C-9D24-4069-B8A6-3D642B4FE0BF}">
      <dsp:nvSpPr>
        <dsp:cNvPr id="0" name=""/>
        <dsp:cNvSpPr/>
      </dsp:nvSpPr>
      <dsp:spPr>
        <a:xfrm>
          <a:off x="2462361" y="1219199"/>
          <a:ext cx="1171277" cy="16256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ea typeface="Arial" charset="0"/>
              <a:cs typeface="Arial" charset="0"/>
            </a:rPr>
            <a:t>Can withdraw initial $1,000 deposit</a:t>
          </a:r>
          <a:endParaRPr lang="en-US" sz="1700" kern="1200" dirty="0">
            <a:latin typeface="Arial" charset="0"/>
            <a:ea typeface="Arial" charset="0"/>
            <a:cs typeface="Arial" charset="0"/>
          </a:endParaRPr>
        </a:p>
      </dsp:txBody>
      <dsp:txXfrm>
        <a:off x="2519538" y="1276376"/>
        <a:ext cx="1056923" cy="1511246"/>
      </dsp:txXfrm>
    </dsp:sp>
    <dsp:sp modelId="{DAB86120-AD2E-4A1D-8154-9D6BF7125C86}">
      <dsp:nvSpPr>
        <dsp:cNvPr id="0" name=""/>
        <dsp:cNvSpPr/>
      </dsp:nvSpPr>
      <dsp:spPr>
        <a:xfrm>
          <a:off x="3692202" y="1219199"/>
          <a:ext cx="1171277" cy="16256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ea typeface="Arial" charset="0"/>
              <a:cs typeface="Arial" charset="0"/>
            </a:rPr>
            <a:t>Someone else has a $900 loan</a:t>
          </a:r>
          <a:endParaRPr lang="en-US" sz="1700" kern="1200" dirty="0">
            <a:latin typeface="Arial" charset="0"/>
            <a:ea typeface="Arial" charset="0"/>
            <a:cs typeface="Arial" charset="0"/>
          </a:endParaRPr>
        </a:p>
      </dsp:txBody>
      <dsp:txXfrm>
        <a:off x="3749379" y="1276376"/>
        <a:ext cx="1056923" cy="1511246"/>
      </dsp:txXfrm>
    </dsp:sp>
    <dsp:sp modelId="{6C53ED5F-26CD-4BBC-846A-25522580F6C7}">
      <dsp:nvSpPr>
        <dsp:cNvPr id="0" name=""/>
        <dsp:cNvSpPr/>
      </dsp:nvSpPr>
      <dsp:spPr>
        <a:xfrm>
          <a:off x="4922043" y="1219199"/>
          <a:ext cx="1171277" cy="16256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ea typeface="Arial" charset="0"/>
              <a:cs typeface="Arial" charset="0"/>
            </a:rPr>
            <a:t>New money!</a:t>
          </a:r>
          <a:endParaRPr lang="en-US" sz="1700" kern="1200" dirty="0">
            <a:latin typeface="Arial" charset="0"/>
            <a:ea typeface="Arial" charset="0"/>
            <a:cs typeface="Arial" charset="0"/>
          </a:endParaRPr>
        </a:p>
      </dsp:txBody>
      <dsp:txXfrm>
        <a:off x="4979220" y="1276376"/>
        <a:ext cx="1056923" cy="15112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8928611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“Money, Money, Money” by ABBA (See Tip #587)</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According to this song, the only way to get the things one wants in life is to either work or find a wealthy partner to marry. The lyrics “All the things I could do if I had a little money” show that the opportunity cost of working is the time the singer could be spending doing the things she wants to do.</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The other key concepts covered in this song are: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Medium of exchange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Trade-offs</a:t>
            </a:r>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Commodity-backed money ties the value of your money to something with intrinsic</a:t>
            </a:r>
            <a:r>
              <a:rPr lang="en-US" altLang="en-US" baseline="0" dirty="0" smtClean="0"/>
              <a:t> value</a:t>
            </a:r>
            <a:r>
              <a:rPr lang="en-US" altLang="en-US" dirty="0" smtClean="0"/>
              <a:t>.</a:t>
            </a:r>
          </a:p>
          <a:p>
            <a:pPr marL="171450" indent="-171450">
              <a:buFont typeface="Arial" panose="020B0604020202020204" pitchFamily="34" charset="0"/>
              <a:buChar char="•"/>
            </a:pPr>
            <a:r>
              <a:rPr lang="en-US" altLang="en-US" dirty="0" smtClean="0"/>
              <a:t>If the government is obligated to trade silver for every dollar in circulation, this certainly limits the number of dollars they can print and this likely limits inflation levels.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On the other hand, tying the value of your currency to a commodity is dangerous when the market value of the commodity fluctuates.</a:t>
            </a:r>
          </a:p>
          <a:p>
            <a:pPr marL="171450" indent="-171450">
              <a:buFont typeface="Arial" panose="020B0604020202020204" pitchFamily="34" charset="0"/>
              <a:buChar char="•"/>
            </a:pPr>
            <a:r>
              <a:rPr lang="en-US" altLang="en-US" dirty="0" smtClean="0"/>
              <a:t>Changes in the value of your medium of exchange affect prices of all goods and services in the macroeconomy.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this sense, it</a:t>
            </a:r>
            <a:r>
              <a:rPr lang="ja-JP" altLang="en-US" dirty="0" smtClean="0"/>
              <a:t>’</a:t>
            </a:r>
            <a:r>
              <a:rPr lang="en-US" altLang="ja-JP" dirty="0" smtClean="0"/>
              <a:t>s very risky to tie your currency to a commodity.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ja-JP"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ja-JP" dirty="0" smtClean="0"/>
              <a:t>Imagine how a new discovery of gold affects prices in a nation with gold-backed currency,</a:t>
            </a:r>
            <a:r>
              <a:rPr lang="en-US" altLang="ja-JP" baseline="0" dirty="0" smtClean="0"/>
              <a:t> which leads to inflation.</a:t>
            </a:r>
            <a:endParaRPr lang="en-US" altLang="ja-JP"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Increased supply of gold reduces gold prices.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requires more gold to purchase the same number</a:t>
            </a:r>
            <a:r>
              <a:rPr lang="en-US" altLang="ja-JP" baseline="0" dirty="0" smtClean="0"/>
              <a:t> of goods and services.</a:t>
            </a:r>
            <a:endParaRPr lang="en-US" altLang="ja-JP"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is exactly what occurred in Europe as Spanish conquistadors brought back tons of money from Central and South America from the mid-fifteenth to the mid-seventeenth century.</a:t>
            </a:r>
            <a:endParaRPr lang="en-US" altLang="en-US" dirty="0" smtClean="0"/>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a:t>
            </a:r>
            <a:r>
              <a:rPr lang="en-US" altLang="en-US" baseline="0" dirty="0" smtClean="0"/>
              <a:t> </a:t>
            </a:r>
            <a:r>
              <a:rPr lang="en-US" altLang="en-US" dirty="0" smtClean="0"/>
              <a:t>expansion of money is not constrained under fiat money.</a:t>
            </a:r>
            <a:r>
              <a:rPr lang="en-US" altLang="en-US" baseline="0" dirty="0" smtClean="0"/>
              <a:t> </a:t>
            </a:r>
            <a:r>
              <a:rPr lang="en-US" altLang="en-US" dirty="0" smtClean="0"/>
              <a:t>This is why rapid monetary expansion and then inflation often occur without a commodity standard.</a:t>
            </a:r>
          </a:p>
          <a:p>
            <a:pPr marL="171450" indent="-171450">
              <a:buFont typeface="Arial" panose="020B0604020202020204" pitchFamily="34" charset="0"/>
              <a:buChar char="•"/>
            </a:pPr>
            <a:r>
              <a:rPr lang="en-US" altLang="en-US" dirty="0" smtClean="0"/>
              <a:t>For example, in 2016, Venezuela</a:t>
            </a:r>
            <a:r>
              <a:rPr lang="en-US" altLang="en-US" baseline="0" dirty="0" smtClean="0"/>
              <a:t> </a:t>
            </a:r>
            <a:r>
              <a:rPr lang="en-US" altLang="en-US" dirty="0" smtClean="0"/>
              <a:t>experienced inflation rates of over 150 percent.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B,</a:t>
            </a:r>
            <a:r>
              <a:rPr lang="en-US" altLang="en-US" baseline="0" dirty="0" smtClean="0"/>
              <a:t> fiat money.</a:t>
            </a:r>
            <a:endParaRPr lang="en-US" altLang="en-US" dirty="0" smtClean="0"/>
          </a:p>
          <a:p>
            <a:endParaRPr lang="en-US" altLang="en-US" dirty="0" smtClean="0"/>
          </a:p>
          <a:p>
            <a:pPr marL="0" indent="0">
              <a:buFont typeface="Arial" panose="020B0604020202020204" pitchFamily="34" charset="0"/>
              <a:buNone/>
            </a:pPr>
            <a:r>
              <a:rPr lang="en-US" altLang="en-US" dirty="0" smtClean="0"/>
              <a:t>Dollars are just green pieces of paper. </a:t>
            </a:r>
          </a:p>
          <a:p>
            <a:pPr marL="171450" indent="-171450">
              <a:buFont typeface="Arial" panose="020B0604020202020204" pitchFamily="34" charset="0"/>
              <a:buChar char="•"/>
            </a:pPr>
            <a:r>
              <a:rPr lang="en-US" altLang="en-US" dirty="0" smtClean="0"/>
              <a:t>They have no value except as the medium of exchange. </a:t>
            </a:r>
          </a:p>
          <a:p>
            <a:pPr marL="171450" indent="-171450">
              <a:buFont typeface="Arial" panose="020B0604020202020204" pitchFamily="34" charset="0"/>
              <a:buChar char="•"/>
            </a:pPr>
            <a:r>
              <a:rPr lang="en-US" altLang="en-US" dirty="0" smtClean="0"/>
              <a:t>There is no intrinsic value.</a:t>
            </a:r>
          </a:p>
        </p:txBody>
      </p:sp>
    </p:spTree>
    <p:extLst>
      <p:ext uri="{BB962C8B-B14F-4D97-AF65-F5344CB8AC3E}">
        <p14:creationId xmlns:p14="http://schemas.microsoft.com/office/powerpoint/2010/main" val="263902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Expressing the value of something in terms of dollars and cents also allows people to make accurate comparisons between items,</a:t>
            </a:r>
            <a:r>
              <a:rPr lang="en-US" altLang="en-US" baseline="0" dirty="0" smtClean="0"/>
              <a:t> </a:t>
            </a:r>
            <a:r>
              <a:rPr lang="en-US" altLang="en-US" sz="1200" dirty="0" smtClean="0">
                <a:latin typeface="Arial" panose="020B0604020202020204" pitchFamily="34" charset="0"/>
              </a:rPr>
              <a:t>by placing a value on a good that everyone can understand.</a:t>
            </a:r>
            <a:endParaRPr lang="en-US" altLang="en-US" dirty="0" smtClean="0"/>
          </a:p>
          <a:p>
            <a:pPr marL="171450" indent="-171450">
              <a:buFont typeface="Arial" panose="020B0604020202020204" pitchFamily="34" charset="0"/>
              <a:buChar char="•"/>
            </a:pPr>
            <a:r>
              <a:rPr lang="en-US" altLang="en-US" dirty="0" smtClean="0"/>
              <a:t>Think of your checkbook for a moment.:</a:t>
            </a:r>
          </a:p>
          <a:p>
            <a:pPr marL="628650" lvl="1" indent="-171450">
              <a:buFont typeface="Arial" panose="020B0604020202020204" pitchFamily="34" charset="0"/>
              <a:buChar char="•"/>
            </a:pPr>
            <a:r>
              <a:rPr lang="en-US" altLang="en-US" dirty="0" smtClean="0"/>
              <a:t>You don</a:t>
            </a:r>
            <a:r>
              <a:rPr lang="ja-JP" altLang="en-US" dirty="0" smtClean="0"/>
              <a:t>’</a:t>
            </a:r>
            <a:r>
              <a:rPr lang="en-US" altLang="ja-JP" dirty="0" smtClean="0"/>
              <a:t>t write down that you bought a bagel and coffee in the ledger. </a:t>
            </a:r>
          </a:p>
          <a:p>
            <a:pPr marL="628650" lvl="1" indent="-171450">
              <a:buFont typeface="Arial" panose="020B0604020202020204" pitchFamily="34" charset="0"/>
              <a:buChar char="•"/>
            </a:pPr>
            <a:r>
              <a:rPr lang="en-US" altLang="ja-JP" dirty="0" smtClean="0"/>
              <a:t>You write down that you spent $4.</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Creates a </a:t>
            </a:r>
            <a:r>
              <a:rPr lang="ja-JP" altLang="en-US" sz="1200" dirty="0" smtClean="0">
                <a:latin typeface="Arial" panose="020B0604020202020204" pitchFamily="34" charset="0"/>
              </a:rPr>
              <a:t>“</a:t>
            </a:r>
            <a:r>
              <a:rPr lang="en-US" altLang="ja-JP" sz="1200" dirty="0" smtClean="0">
                <a:latin typeface="Arial" panose="020B0604020202020204" pitchFamily="34" charset="0"/>
              </a:rPr>
              <a:t>measuring stick</a:t>
            </a:r>
            <a:r>
              <a:rPr lang="ja-JP" altLang="en-US" sz="1200" dirty="0" smtClean="0">
                <a:latin typeface="Arial" panose="020B0604020202020204" pitchFamily="34" charset="0"/>
              </a:rPr>
              <a:t>”</a:t>
            </a:r>
            <a:r>
              <a:rPr lang="en-US" altLang="ja-JP" sz="1200" dirty="0" smtClean="0">
                <a:latin typeface="Arial" panose="020B0604020202020204" pitchFamily="34" charset="0"/>
              </a:rPr>
              <a:t> by which we can compare purchases.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Also</a:t>
            </a:r>
            <a:r>
              <a:rPr lang="en-US" altLang="en-US" sz="1200" baseline="0" dirty="0" smtClean="0">
                <a:latin typeface="Arial" panose="020B0604020202020204" pitchFamily="34" charset="0"/>
              </a:rPr>
              <a:t> creates a consistent measure for accounting: </a:t>
            </a:r>
            <a:r>
              <a:rPr lang="en-US" altLang="en-US" sz="1200" dirty="0" smtClean="0">
                <a:latin typeface="Arial" panose="020B0604020202020204" pitchFamily="34" charset="0"/>
              </a:rPr>
              <a:t>think about debits and credits in a ledger.</a:t>
            </a:r>
          </a:p>
          <a:p>
            <a:endParaRPr lang="en-US" altLang="en-US" dirty="0" smtClean="0"/>
          </a:p>
          <a:p>
            <a:r>
              <a:rPr lang="en-US" altLang="en-US" b="0" i="1" dirty="0" smtClean="0"/>
              <a:t>Regarding</a:t>
            </a:r>
            <a:r>
              <a:rPr lang="en-US" altLang="en-US" b="0" i="1" baseline="0" dirty="0" smtClean="0"/>
              <a:t> the image on the slide:</a:t>
            </a:r>
            <a:endParaRPr lang="en-US" altLang="en-US" b="0" i="1" dirty="0" smtClean="0"/>
          </a:p>
          <a:p>
            <a:pPr marL="171450" indent="-171450">
              <a:buFont typeface="Arial" panose="020B0604020202020204" pitchFamily="34" charset="0"/>
              <a:buChar char="•"/>
            </a:pPr>
            <a:r>
              <a:rPr lang="en-US" altLang="en-US" dirty="0" smtClean="0"/>
              <a:t>Fruit is easily tradeable.</a:t>
            </a:r>
          </a:p>
          <a:p>
            <a:pPr marL="171450" indent="-171450">
              <a:buFont typeface="Arial" panose="020B0604020202020204" pitchFamily="34" charset="0"/>
              <a:buChar char="•"/>
            </a:pPr>
            <a:r>
              <a:rPr lang="en-US" altLang="en-US" dirty="0" smtClean="0"/>
              <a:t>We can easily count them. </a:t>
            </a:r>
          </a:p>
          <a:p>
            <a:pPr marL="171450" indent="-171450">
              <a:buFont typeface="Arial" panose="020B0604020202020204" pitchFamily="34" charset="0"/>
              <a:buChar char="•"/>
            </a:pPr>
            <a:r>
              <a:rPr lang="en-US" altLang="en-US" dirty="0" smtClean="0"/>
              <a:t>Thus, they could be a unit of account. </a:t>
            </a:r>
          </a:p>
          <a:p>
            <a:pPr marL="171450" indent="-171450">
              <a:buFont typeface="Arial" panose="020B0604020202020204" pitchFamily="34" charset="0"/>
              <a:buChar char="•"/>
            </a:pPr>
            <a:r>
              <a:rPr lang="en-US" altLang="en-US" dirty="0" smtClean="0"/>
              <a:t>We could set up exchange rates between apples and bananas.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Traditionally, money served as an important store of value.</a:t>
            </a:r>
          </a:p>
          <a:p>
            <a:pPr marL="171450" indent="-171450">
              <a:buFont typeface="Arial" panose="020B0604020202020204" pitchFamily="34" charset="0"/>
              <a:buChar char="•"/>
            </a:pPr>
            <a:r>
              <a:rPr lang="en-US" altLang="en-US" dirty="0" smtClean="0"/>
              <a:t>Think of the bags of gold coins from the Middle Ages.</a:t>
            </a:r>
          </a:p>
          <a:p>
            <a:pPr marL="171450" indent="-171450">
              <a:buFont typeface="Arial" panose="020B0604020202020204" pitchFamily="34" charset="0"/>
              <a:buChar char="•"/>
            </a:pPr>
            <a:endParaRPr lang="en-US" altLang="en-US" b="0" u="none" dirty="0" smtClean="0"/>
          </a:p>
          <a:p>
            <a:pPr marL="0" indent="0">
              <a:buFont typeface="Arial" panose="020B0604020202020204" pitchFamily="34" charset="0"/>
              <a:buNone/>
            </a:pPr>
            <a:r>
              <a:rPr lang="en-US" altLang="en-US" b="0" u="none" dirty="0" smtClean="0"/>
              <a:t>Fruit is an appropriate unit of account.</a:t>
            </a:r>
          </a:p>
          <a:p>
            <a:pPr marL="171450" indent="-171450">
              <a:buFont typeface="Arial" panose="020B0604020202020204" pitchFamily="34" charset="0"/>
              <a:buChar char="•"/>
            </a:pPr>
            <a:r>
              <a:rPr lang="en-US" altLang="en-US" b="0" u="none" dirty="0" smtClean="0"/>
              <a:t>But,</a:t>
            </a:r>
            <a:r>
              <a:rPr lang="en-US" altLang="en-US" b="0" u="none" baseline="0" dirty="0" smtClean="0"/>
              <a:t> </a:t>
            </a:r>
            <a:r>
              <a:rPr lang="en-US" altLang="en-US" b="0" u="none" dirty="0" smtClean="0"/>
              <a:t>fruit is NOT a good store of value since it can spoil.</a:t>
            </a:r>
            <a:endParaRPr lang="en-US" altLang="en-US" dirty="0" smtClean="0"/>
          </a:p>
          <a:p>
            <a:pPr marL="171450" indent="-171450">
              <a:buFont typeface="Arial" panose="020B0604020202020204" pitchFamily="34" charset="0"/>
              <a:buChar char="•"/>
            </a:pPr>
            <a:r>
              <a:rPr lang="en-US" altLang="en-US" dirty="0" smtClean="0"/>
              <a:t>In modern economies, this function is much less important, simply because we have so many other options that offer greater returns than keeping dollar bills in your sock drawer or stuffed into a mattress.</a:t>
            </a:r>
          </a:p>
          <a:p>
            <a:pPr marL="171450" indent="-171450">
              <a:buFont typeface="Arial" panose="020B0604020202020204" pitchFamily="34" charset="0"/>
              <a:buChar char="•"/>
            </a:pPr>
            <a:r>
              <a:rPr lang="en-US" altLang="en-US" dirty="0" smtClean="0"/>
              <a:t>Today, we can easily put our dollars into a savings account or a money market account and then earn interest. </a:t>
            </a:r>
          </a:p>
          <a:p>
            <a:pPr marL="171450" indent="-171450">
              <a:buFont typeface="Arial" panose="020B0604020202020204" pitchFamily="34" charset="0"/>
              <a:buChar char="•"/>
            </a:pPr>
            <a:r>
              <a:rPr lang="en-US" altLang="en-US" dirty="0" smtClean="0"/>
              <a:t>Given our many other options, money</a:t>
            </a:r>
            <a:r>
              <a:rPr lang="ja-JP" altLang="en-US" dirty="0" smtClean="0"/>
              <a:t>’</a:t>
            </a:r>
            <a:r>
              <a:rPr lang="en-US" altLang="ja-JP" dirty="0" smtClean="0"/>
              <a:t>s role as a store of value has certainly declined.</a:t>
            </a:r>
          </a:p>
          <a:p>
            <a:pPr marL="171450" indent="-171450">
              <a:buFont typeface="Arial" panose="020B0604020202020204" pitchFamily="34" charset="0"/>
              <a:buChar char="•"/>
            </a:pPr>
            <a:endParaRPr lang="en-US" altLang="ja-JP"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i="1" dirty="0" smtClean="0"/>
              <a:t>Class activity: </a:t>
            </a:r>
            <a:r>
              <a:rPr lang="en-US" altLang="en-US" b="0" i="0" dirty="0" smtClean="0"/>
              <a:t>Writing to Learn: 3-2-1</a:t>
            </a:r>
            <a:endParaRPr lang="en-US" altLang="ja-JP" dirty="0" smtClean="0"/>
          </a:p>
          <a:p>
            <a:r>
              <a:rPr lang="en-US" sz="1200" b="0" i="0" u="none" strike="noStrike" kern="1200" baseline="0" dirty="0" smtClean="0">
                <a:solidFill>
                  <a:schemeClr val="tx1"/>
                </a:solidFill>
                <a:latin typeface="+mn-lt"/>
                <a:ea typeface="MS PGothic" pitchFamily="34" charset="-128"/>
                <a:cs typeface="MS PGothic" pitchFamily="34" charset="-128"/>
              </a:rPr>
              <a:t>This could be a good time to use Tip #607: Writing to Learn: 3–2–1 from the Interactive Instructor’s Guide.</a:t>
            </a:r>
          </a:p>
          <a:p>
            <a:r>
              <a:rPr lang="en-US" sz="1200" b="0" i="0" u="none" strike="noStrike" kern="1200" baseline="0" dirty="0" smtClean="0">
                <a:solidFill>
                  <a:schemeClr val="tx1"/>
                </a:solidFill>
                <a:latin typeface="+mn-lt"/>
                <a:ea typeface="MS PGothic" pitchFamily="34" charset="-128"/>
                <a:cs typeface="MS PGothic" pitchFamily="34" charset="-128"/>
              </a:rPr>
              <a:t>3. Briefly describe the three functions of money in an economy.</a:t>
            </a:r>
          </a:p>
          <a:p>
            <a:r>
              <a:rPr lang="en-US" sz="1200" b="0" i="0" u="none" strike="noStrike" kern="1200" baseline="0" dirty="0" smtClean="0">
                <a:solidFill>
                  <a:schemeClr val="tx1"/>
                </a:solidFill>
                <a:latin typeface="+mn-lt"/>
                <a:ea typeface="MS PGothic" pitchFamily="34" charset="-128"/>
                <a:cs typeface="MS PGothic" pitchFamily="34" charset="-128"/>
              </a:rPr>
              <a:t>2. Give two examples from your own experience in which you were party to a double coincidence of wants.</a:t>
            </a:r>
          </a:p>
          <a:p>
            <a:r>
              <a:rPr lang="en-US" sz="1200" b="0" i="0" u="none" strike="noStrike" kern="1200" baseline="0" dirty="0" smtClean="0">
                <a:solidFill>
                  <a:schemeClr val="tx1"/>
                </a:solidFill>
                <a:latin typeface="+mn-lt"/>
                <a:ea typeface="MS PGothic" pitchFamily="34" charset="-128"/>
                <a:cs typeface="MS PGothic" pitchFamily="34" charset="-128"/>
              </a:rPr>
              <a:t>1. In one sentence, argue why it is important for money to serve as a unit of account.</a:t>
            </a:r>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Measuring</a:t>
            </a:r>
            <a:r>
              <a:rPr lang="en-US" altLang="en-US" baseline="0" dirty="0" smtClean="0"/>
              <a:t> the money supply:</a:t>
            </a:r>
            <a:endParaRPr lang="en-US" altLang="en-US" dirty="0" smtClean="0"/>
          </a:p>
          <a:p>
            <a:pPr marL="171450" indent="-171450">
              <a:buFont typeface="Arial" panose="020B0604020202020204" pitchFamily="34" charset="0"/>
              <a:buChar char="•"/>
            </a:pPr>
            <a:r>
              <a:rPr lang="en-US" altLang="en-US" dirty="0" smtClean="0"/>
              <a:t>There are a couple of different ways to measure the money supply (beyond just currency).</a:t>
            </a:r>
          </a:p>
          <a:p>
            <a:pPr marL="171450" indent="-171450">
              <a:buFont typeface="Arial" panose="020B0604020202020204" pitchFamily="34" charset="0"/>
              <a:buChar char="•"/>
            </a:pPr>
            <a:r>
              <a:rPr lang="en-US" altLang="en-US" dirty="0" smtClean="0"/>
              <a:t>Often, we refer to the money supply in terms of M1 or M2.</a:t>
            </a:r>
          </a:p>
          <a:p>
            <a:pPr marL="171450" indent="-171450">
              <a:buFont typeface="Arial" panose="020B0604020202020204" pitchFamily="34" charset="0"/>
              <a:buChar char="•"/>
            </a:pPr>
            <a:r>
              <a:rPr lang="en-US" altLang="en-US" b="0" dirty="0" smtClean="0"/>
              <a:t>Checkable deposits:</a:t>
            </a:r>
            <a:r>
              <a:rPr lang="en-US" altLang="en-US" b="0" baseline="0" dirty="0" smtClean="0"/>
              <a:t> R</a:t>
            </a:r>
            <a:r>
              <a:rPr lang="en-US" altLang="en-US" dirty="0" smtClean="0"/>
              <a:t>epresent purchasing power that is very similar to currency, since personal checks are accepted at many places.</a:t>
            </a:r>
          </a:p>
          <a:p>
            <a:endParaRPr lang="en-US" altLang="en-US" b="1" dirty="0" smtClean="0"/>
          </a:p>
          <a:p>
            <a:r>
              <a:rPr lang="en-US" altLang="en-US" b="0" dirty="0" smtClean="0"/>
              <a:t>M1:</a:t>
            </a:r>
          </a:p>
          <a:p>
            <a:pPr marL="171450" indent="-171450">
              <a:buFont typeface="Arial" panose="020B0604020202020204" pitchFamily="34" charset="0"/>
              <a:buChar char="•"/>
            </a:pPr>
            <a:r>
              <a:rPr lang="en-US" altLang="en-US" dirty="0" smtClean="0"/>
              <a:t>M1</a:t>
            </a:r>
            <a:r>
              <a:rPr lang="en-US" altLang="en-US" baseline="0" dirty="0" smtClean="0"/>
              <a:t> </a:t>
            </a:r>
            <a:r>
              <a:rPr lang="en-US" altLang="en-US" dirty="0" smtClean="0"/>
              <a:t>Also includes traveler</a:t>
            </a:r>
            <a:r>
              <a:rPr lang="ja-JP" altLang="en-US" dirty="0" smtClean="0"/>
              <a:t>’</a:t>
            </a:r>
            <a:r>
              <a:rPr lang="en-US" altLang="ja-JP" dirty="0" smtClean="0"/>
              <a:t>s checks, but those are small and becoming less important.</a:t>
            </a:r>
          </a:p>
          <a:p>
            <a:pPr marL="171450" indent="-171450">
              <a:buFont typeface="Arial" panose="020B0604020202020204" pitchFamily="34" charset="0"/>
              <a:buChar char="•"/>
            </a:pPr>
            <a:r>
              <a:rPr lang="en-US" altLang="ja-JP" dirty="0" smtClean="0"/>
              <a:t>However,</a:t>
            </a:r>
            <a:r>
              <a:rPr lang="en-US" altLang="ja-JP" baseline="0" dirty="0" smtClean="0"/>
              <a:t> this measure has become less common as </a:t>
            </a:r>
            <a:r>
              <a:rPr lang="en-US" altLang="ja-JP" dirty="0" smtClean="0"/>
              <a:t>ATMs</a:t>
            </a:r>
            <a:r>
              <a:rPr lang="en-US" altLang="ja-JP" baseline="0" dirty="0" smtClean="0"/>
              <a:t> allow easy access to savings deposits as well.</a:t>
            </a:r>
            <a:endParaRPr lang="en-US" altLang="ja-JP" dirty="0" smtClean="0"/>
          </a:p>
          <a:p>
            <a:endParaRPr lang="en-US" altLang="en-US" b="1" dirty="0" smtClean="0"/>
          </a:p>
          <a:p>
            <a:r>
              <a:rPr lang="en-US" altLang="en-US" b="0" dirty="0" smtClean="0"/>
              <a:t>M2: </a:t>
            </a:r>
          </a:p>
          <a:p>
            <a:pPr marL="171450" indent="-171450">
              <a:buFont typeface="Arial" panose="020B0604020202020204" pitchFamily="34" charset="0"/>
              <a:buChar char="•"/>
            </a:pPr>
            <a:r>
              <a:rPr lang="en-US" altLang="en-US" dirty="0" smtClean="0"/>
              <a:t>M2 is now more reliable than M1 as a measure of the money supply.</a:t>
            </a:r>
          </a:p>
          <a:p>
            <a:pPr marL="171450" indent="-171450">
              <a:buFont typeface="Arial" panose="020B0604020202020204" pitchFamily="34" charset="0"/>
              <a:buChar char="•"/>
            </a:pPr>
            <a:r>
              <a:rPr lang="en-US" altLang="en-US" dirty="0" smtClean="0"/>
              <a:t>M2 also includes two other types of deposits, money market mutual funds and small-denomination time deposits (certificates of deposit).</a:t>
            </a:r>
          </a:p>
          <a:p>
            <a:pPr marL="171450" indent="-171450">
              <a:buFont typeface="Arial" panose="020B0604020202020204" pitchFamily="34" charset="0"/>
              <a:buChar char="•"/>
            </a:pPr>
            <a:r>
              <a:rPr lang="en-US" altLang="en-US" dirty="0" smtClean="0"/>
              <a:t>In M1, savings accounts are not considered as part of the money supply. </a:t>
            </a:r>
          </a:p>
          <a:p>
            <a:pPr marL="171450" indent="-171450">
              <a:buFont typeface="Arial" panose="020B0604020202020204" pitchFamily="34" charset="0"/>
              <a:buChar char="•"/>
            </a:pPr>
            <a:r>
              <a:rPr lang="en-US" altLang="en-US" dirty="0" smtClean="0"/>
              <a:t>These accounts were often relatively inaccessible. </a:t>
            </a:r>
          </a:p>
          <a:p>
            <a:pPr marL="171450" indent="-171450">
              <a:buFont typeface="Arial" panose="020B0604020202020204" pitchFamily="34" charset="0"/>
              <a:buChar char="•"/>
            </a:pPr>
            <a:r>
              <a:rPr lang="en-US" altLang="en-US" dirty="0" smtClean="0"/>
              <a:t>However, the ATM has greatly reduced transaction costs of getting money from savings accounts. </a:t>
            </a:r>
          </a:p>
          <a:p>
            <a:pPr marL="171450" indent="-171450">
              <a:buFont typeface="Arial" panose="020B0604020202020204" pitchFamily="34" charset="0"/>
              <a:buChar char="•"/>
            </a:pPr>
            <a:r>
              <a:rPr lang="en-US" altLang="en-US" dirty="0" smtClean="0"/>
              <a:t>Savings accounts (as a part of M2) are now considered in the money supply.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p:spPr>
        <p:txBody>
          <a:bodyPr/>
          <a:lstStyle/>
          <a:p>
            <a:pPr>
              <a:defRPr/>
            </a:pPr>
            <a:r>
              <a:rPr lang="en-US" b="1" i="1" dirty="0" smtClean="0"/>
              <a:t>Image: </a:t>
            </a:r>
            <a:r>
              <a:rPr lang="en-US" b="0" i="0" dirty="0" smtClean="0"/>
              <a:t>Animated Figure 17.1</a:t>
            </a:r>
            <a:endParaRPr lang="en-US" b="1" i="1" dirty="0" smtClean="0"/>
          </a:p>
          <a:p>
            <a:pPr>
              <a:defRPr/>
            </a:pPr>
            <a:endParaRPr lang="en-US" b="1" i="1" dirty="0" smtClean="0"/>
          </a:p>
          <a:p>
            <a:pPr>
              <a:defRPr/>
            </a:pPr>
            <a:r>
              <a:rPr lang="en-US" b="1" i="1" dirty="0" smtClean="0"/>
              <a:t>Lecture notes:</a:t>
            </a:r>
          </a:p>
          <a:p>
            <a:pPr>
              <a:defRPr/>
            </a:pPr>
            <a:endParaRPr lang="en-US" b="1" i="1" dirty="0" smtClean="0"/>
          </a:p>
          <a:p>
            <a:pPr>
              <a:defRPr/>
            </a:pPr>
            <a:r>
              <a:rPr lang="en-US" b="0" i="0" dirty="0" smtClean="0"/>
              <a:t>First click:</a:t>
            </a:r>
          </a:p>
          <a:p>
            <a:pPr marL="171450" indent="-171450">
              <a:buFont typeface="Arial" charset="0"/>
              <a:buChar char="•"/>
              <a:defRPr/>
            </a:pPr>
            <a:r>
              <a:rPr lang="en-US" b="0" i="0" dirty="0" smtClean="0"/>
              <a:t>M1 currency</a:t>
            </a:r>
            <a:r>
              <a:rPr lang="en-US" b="0" i="0" baseline="0" dirty="0" smtClean="0"/>
              <a:t> appears</a:t>
            </a:r>
          </a:p>
          <a:p>
            <a:pPr marL="0" indent="0">
              <a:buFont typeface="Arial" charset="0"/>
              <a:buNone/>
              <a:defRPr/>
            </a:pPr>
            <a:r>
              <a:rPr lang="en-US" b="0" i="0" baseline="0" dirty="0" smtClean="0"/>
              <a:t>Second click:</a:t>
            </a:r>
          </a:p>
          <a:p>
            <a:pPr marL="171450" indent="-171450">
              <a:buFont typeface="Arial" charset="0"/>
              <a:buChar char="•"/>
              <a:defRPr/>
            </a:pPr>
            <a:r>
              <a:rPr lang="en-US" b="0" i="0" baseline="0" dirty="0" smtClean="0"/>
              <a:t>M1 checking deposits appears</a:t>
            </a:r>
          </a:p>
          <a:p>
            <a:pPr marL="0" indent="0">
              <a:buFont typeface="Arial" charset="0"/>
              <a:buNone/>
              <a:defRPr/>
            </a:pPr>
            <a:r>
              <a:rPr lang="en-US" b="0" i="0" baseline="0" dirty="0" smtClean="0"/>
              <a:t>Third click:</a:t>
            </a:r>
          </a:p>
          <a:p>
            <a:pPr marL="171450" indent="-171450">
              <a:buFont typeface="Arial" charset="0"/>
              <a:buChar char="•"/>
              <a:defRPr/>
            </a:pPr>
            <a:r>
              <a:rPr lang="en-US" b="0" i="0" baseline="0" dirty="0" smtClean="0"/>
              <a:t>M1 total appears</a:t>
            </a:r>
          </a:p>
          <a:p>
            <a:pPr marL="0" indent="0">
              <a:buFont typeface="Arial" charset="0"/>
              <a:buNone/>
              <a:defRPr/>
            </a:pPr>
            <a:r>
              <a:rPr lang="en-US" b="0" i="0" dirty="0" smtClean="0"/>
              <a:t>Fourth</a:t>
            </a:r>
            <a:r>
              <a:rPr lang="en-US" b="0" i="0" baseline="0" dirty="0" smtClean="0"/>
              <a:t> click:</a:t>
            </a:r>
          </a:p>
          <a:p>
            <a:pPr marL="171450" indent="-171450">
              <a:buFont typeface="Arial" charset="0"/>
              <a:buChar char="•"/>
              <a:defRPr/>
            </a:pPr>
            <a:r>
              <a:rPr lang="en-US" b="0" i="0" baseline="0" dirty="0" smtClean="0"/>
              <a:t>M2 money market mutual funds appears</a:t>
            </a:r>
          </a:p>
          <a:p>
            <a:pPr marL="0" indent="0">
              <a:buFont typeface="Arial" charset="0"/>
              <a:buNone/>
              <a:defRPr/>
            </a:pPr>
            <a:r>
              <a:rPr lang="en-US" b="0" i="0" baseline="0" dirty="0" smtClean="0"/>
              <a:t>Fifth click:</a:t>
            </a:r>
          </a:p>
          <a:p>
            <a:pPr marL="171450" indent="-171450">
              <a:buFont typeface="Arial" charset="0"/>
              <a:buChar char="•"/>
              <a:defRPr/>
            </a:pPr>
            <a:r>
              <a:rPr lang="en-US" b="0" i="0" baseline="0" dirty="0" smtClean="0"/>
              <a:t>M2 small time deposits appears</a:t>
            </a:r>
          </a:p>
          <a:p>
            <a:pPr marL="0" indent="0">
              <a:buFont typeface="Arial" charset="0"/>
              <a:buNone/>
              <a:defRPr/>
            </a:pPr>
            <a:r>
              <a:rPr lang="en-US" b="0" i="0" baseline="0" dirty="0" smtClean="0"/>
              <a:t>Sixth click:</a:t>
            </a:r>
          </a:p>
          <a:p>
            <a:pPr marL="171450" indent="-171450">
              <a:buFont typeface="Arial" charset="0"/>
              <a:buChar char="•"/>
              <a:defRPr/>
            </a:pPr>
            <a:r>
              <a:rPr lang="en-US" b="0" i="0" baseline="0" dirty="0" smtClean="0"/>
              <a:t>M2 savings deposits appears</a:t>
            </a:r>
          </a:p>
          <a:p>
            <a:pPr marL="0" indent="0">
              <a:buFont typeface="Arial" charset="0"/>
              <a:buNone/>
              <a:defRPr/>
            </a:pPr>
            <a:r>
              <a:rPr lang="en-US" b="0" i="0" baseline="0" dirty="0" smtClean="0"/>
              <a:t>Eighth click: </a:t>
            </a:r>
          </a:p>
          <a:p>
            <a:pPr marL="171450" indent="-171450">
              <a:buFont typeface="Arial" charset="0"/>
              <a:buChar char="•"/>
              <a:defRPr/>
            </a:pPr>
            <a:r>
              <a:rPr lang="en-US" b="0" i="0" baseline="0" dirty="0" smtClean="0"/>
              <a:t>M2 total appears</a:t>
            </a:r>
          </a:p>
          <a:p>
            <a:pPr marL="0" indent="0">
              <a:buFont typeface="Arial" charset="0"/>
              <a:buNone/>
              <a:defRPr/>
            </a:pPr>
            <a:endParaRPr lang="en-US" b="0" i="0" dirty="0" smtClean="0"/>
          </a:p>
          <a:p>
            <a:pPr marL="0" indent="0">
              <a:buFont typeface="Arial" pitchFamily="34" charset="0"/>
              <a:buNone/>
              <a:defRPr/>
            </a:pPr>
            <a:r>
              <a:rPr lang="en-US" dirty="0" smtClean="0">
                <a:cs typeface="ＭＳ Ｐゴシック" charset="0"/>
              </a:rPr>
              <a:t>M1 and M2 are the most common measures of the money supply.</a:t>
            </a:r>
          </a:p>
          <a:p>
            <a:pPr marL="171450" indent="-171450">
              <a:buFont typeface="Arial" pitchFamily="34" charset="0"/>
              <a:buChar char="•"/>
              <a:defRPr/>
            </a:pPr>
            <a:r>
              <a:rPr lang="en-US" dirty="0" smtClean="0">
                <a:cs typeface="ＭＳ Ｐゴシック" charset="0"/>
              </a:rPr>
              <a:t>M1 includes currency and checking deposits.</a:t>
            </a:r>
          </a:p>
          <a:p>
            <a:pPr marL="171450" indent="-171450">
              <a:buFont typeface="Arial" pitchFamily="34" charset="0"/>
              <a:buChar char="•"/>
              <a:defRPr/>
            </a:pPr>
            <a:r>
              <a:rPr lang="en-US" dirty="0" smtClean="0">
                <a:cs typeface="ＭＳ Ｐゴシック" charset="0"/>
              </a:rPr>
              <a:t>M2 includes everything in M1 plus savings deposits, small time deposits, and money market mutual funds.</a:t>
            </a:r>
          </a:p>
          <a:p>
            <a:pPr marL="171450" indent="-171450">
              <a:buFont typeface="Arial" pitchFamily="34" charset="0"/>
              <a:buChar char="•"/>
              <a:defRPr/>
            </a:pPr>
            <a:r>
              <a:rPr lang="en-US" dirty="0" smtClean="0">
                <a:cs typeface="ＭＳ Ｐゴシック" charset="0"/>
              </a:rPr>
              <a:t>Remember that the </a:t>
            </a:r>
            <a:r>
              <a:rPr lang="en-US" i="1" dirty="0" smtClean="0">
                <a:cs typeface="ＭＳ Ｐゴシック" charset="0"/>
              </a:rPr>
              <a:t>money supply includes both currency and bank deposits</a:t>
            </a:r>
            <a:r>
              <a:rPr lang="en-US" dirty="0" smtClean="0">
                <a:cs typeface="ＭＳ Ｐゴシック" charset="0"/>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A,</a:t>
            </a:r>
            <a:r>
              <a:rPr lang="en-US" altLang="en-US" baseline="0" dirty="0" smtClean="0"/>
              <a:t> ATMs have allowed easier access to savings deposits.</a:t>
            </a:r>
            <a:endParaRPr lang="en-US" altLang="en-US" dirty="0" smtClean="0"/>
          </a:p>
          <a:p>
            <a:endParaRPr lang="en-US" altLang="en-US" dirty="0" smtClean="0"/>
          </a:p>
          <a:p>
            <a:pPr marL="0" indent="0">
              <a:buFont typeface="Arial" panose="020B0604020202020204" pitchFamily="34" charset="0"/>
              <a:buNone/>
            </a:pPr>
            <a:r>
              <a:rPr lang="en-US" altLang="en-US" dirty="0" smtClean="0"/>
              <a:t>Before the ATM, savings were more difficult to access, so M1 was used, as it does not include savings deposits. </a:t>
            </a:r>
          </a:p>
          <a:p>
            <a:pPr marL="171450" indent="-171450">
              <a:buFont typeface="Arial" panose="020B0604020202020204" pitchFamily="34" charset="0"/>
              <a:buChar char="•"/>
            </a:pPr>
            <a:r>
              <a:rPr lang="en-US" altLang="en-US" dirty="0" smtClean="0"/>
              <a:t>Now with the ATM, savings are readily available for purchasing goods and services.</a:t>
            </a:r>
          </a:p>
        </p:txBody>
      </p:sp>
    </p:spTree>
    <p:extLst>
      <p:ext uri="{BB962C8B-B14F-4D97-AF65-F5344CB8AC3E}">
        <p14:creationId xmlns:p14="http://schemas.microsoft.com/office/powerpoint/2010/main" val="416803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b="0" i="0" dirty="0" smtClean="0"/>
          </a:p>
          <a:p>
            <a:pPr marL="0" indent="0">
              <a:buFont typeface="Arial" panose="020B0604020202020204" pitchFamily="34" charset="0"/>
              <a:buNone/>
            </a:pPr>
            <a:r>
              <a:rPr lang="en-US" altLang="en-US" b="0" i="0" dirty="0" smtClean="0"/>
              <a:t>Debit cards linked to savings accounts</a:t>
            </a:r>
            <a:r>
              <a:rPr lang="en-US" altLang="en-US" b="0" i="0" baseline="0" dirty="0" smtClean="0"/>
              <a:t> f</a:t>
            </a:r>
            <a:r>
              <a:rPr lang="en-US" sz="1200" b="0" i="0" dirty="0" smtClean="0">
                <a:latin typeface="Arial" charset="0"/>
              </a:rPr>
              <a:t>urther reduce reliability of M1 (which excludes savings)</a:t>
            </a:r>
          </a:p>
          <a:p>
            <a:endParaRPr lang="en-US" altLang="en-US" b="1" i="1" dirty="0" smtClean="0"/>
          </a:p>
          <a:p>
            <a:pPr marL="0" indent="0">
              <a:buFont typeface="Arial" panose="020B0604020202020204" pitchFamily="34" charset="0"/>
              <a:buNone/>
            </a:pPr>
            <a:r>
              <a:rPr lang="en-US" altLang="en-US" dirty="0" smtClean="0"/>
              <a:t>Why are credit cards not part of the money supply? </a:t>
            </a:r>
          </a:p>
          <a:p>
            <a:pPr marL="171450" indent="-171450">
              <a:buFont typeface="Arial" panose="020B0604020202020204" pitchFamily="34" charset="0"/>
              <a:buChar char="•"/>
            </a:pPr>
            <a:r>
              <a:rPr lang="en-US" altLang="en-US" dirty="0" smtClean="0"/>
              <a:t>The purchases made with credit cards are purchases that involve a loan, a loan extended right there at the cash register. </a:t>
            </a:r>
          </a:p>
          <a:p>
            <a:pPr marL="171450" indent="-171450">
              <a:buFont typeface="Arial" panose="020B0604020202020204" pitchFamily="34" charset="0"/>
              <a:buChar char="•"/>
            </a:pPr>
            <a:r>
              <a:rPr lang="en-US" altLang="en-US" dirty="0" smtClean="0"/>
              <a:t>When the loan is made, some third party is paying for the purchase, at least until the loan is repaid. </a:t>
            </a:r>
          </a:p>
          <a:p>
            <a:pPr marL="171450" indent="-171450">
              <a:buFont typeface="Arial" panose="020B0604020202020204" pitchFamily="34" charset="0"/>
              <a:buChar char="•"/>
            </a:pPr>
            <a:r>
              <a:rPr lang="en-US" altLang="en-US" dirty="0" smtClean="0"/>
              <a:t>In this sense, there are bank deposits taken from somewhere else to pay for this exchange.</a:t>
            </a:r>
          </a:p>
          <a:p>
            <a:pPr marL="171450" indent="-171450">
              <a:buFont typeface="Arial" panose="020B0604020202020204" pitchFamily="34" charset="0"/>
              <a:buChar char="•"/>
            </a:pPr>
            <a:r>
              <a:rPr lang="en-US" altLang="en-US" dirty="0" smtClean="0"/>
              <a:t>Credit card purchases use borrowed funds.</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b="1" i="1" dirty="0" smtClean="0"/>
              <a:t>Real-world</a:t>
            </a:r>
            <a:r>
              <a:rPr lang="en-US" altLang="en-US" b="1" i="1" baseline="0" dirty="0" smtClean="0"/>
              <a:t> example: </a:t>
            </a:r>
            <a:r>
              <a:rPr lang="en-US" altLang="en-US" b="0" i="0" baseline="0" dirty="0" smtClean="0"/>
              <a:t>Bitcoin Currency</a:t>
            </a:r>
            <a:endParaRPr lang="en-US" altLang="en-US" b="1" i="1" dirty="0" smtClean="0"/>
          </a:p>
          <a:p>
            <a:r>
              <a:rPr lang="en-US" altLang="en-US" b="0" i="0" dirty="0" smtClean="0"/>
              <a:t>This would be a good time to use </a:t>
            </a:r>
            <a:r>
              <a:rPr lang="en-US" sz="1200" b="0" i="0" u="none" strike="noStrike" kern="1200" baseline="0" dirty="0" smtClean="0">
                <a:solidFill>
                  <a:schemeClr val="tx1"/>
                </a:solidFill>
                <a:latin typeface="+mn-lt"/>
                <a:ea typeface="MS PGothic" pitchFamily="34" charset="-128"/>
                <a:cs typeface="MS PGothic" pitchFamily="34" charset="-128"/>
              </a:rPr>
              <a:t>Tip #617: Real-World Example: Bitcoin Currency from the Interactive Instructor’s Guide.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Students have likely heard of Bitcoin, which is frequently debated in the media.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Discuss how Bitcoin is similar to and different from the money we use every day.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Have your students review the information in the following links or consider showing the </a:t>
            </a:r>
            <a:r>
              <a:rPr lang="en-US" sz="1200" b="0" i="1" u="none" strike="noStrike" kern="1200" baseline="0" dirty="0" smtClean="0">
                <a:solidFill>
                  <a:schemeClr val="tx1"/>
                </a:solidFill>
                <a:latin typeface="+mn-lt"/>
                <a:ea typeface="MS PGothic" pitchFamily="34" charset="-128"/>
                <a:cs typeface="MS PGothic" pitchFamily="34" charset="-128"/>
              </a:rPr>
              <a:t>Wall Street Journal </a:t>
            </a:r>
            <a:r>
              <a:rPr lang="en-US" sz="1200" b="0" i="0" u="none" strike="noStrike" kern="1200" baseline="0" dirty="0" smtClean="0">
                <a:solidFill>
                  <a:schemeClr val="tx1"/>
                </a:solidFill>
                <a:latin typeface="+mn-lt"/>
                <a:ea typeface="MS PGothic" pitchFamily="34" charset="-128"/>
                <a:cs typeface="MS PGothic" pitchFamily="34" charset="-128"/>
              </a:rPr>
              <a:t>video in class. </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“How Bitcoin Works,” Personal Finance, </a:t>
            </a:r>
            <a:r>
              <a:rPr lang="en-US" sz="1200" b="0" i="1" u="none" strike="noStrike" kern="1200" baseline="0" dirty="0" smtClean="0">
                <a:solidFill>
                  <a:schemeClr val="tx1"/>
                </a:solidFill>
                <a:latin typeface="+mn-lt"/>
                <a:ea typeface="MS PGothic" pitchFamily="34" charset="-128"/>
                <a:cs typeface="MS PGothic" pitchFamily="34" charset="-128"/>
              </a:rPr>
              <a:t>Forbes</a:t>
            </a:r>
            <a:r>
              <a:rPr lang="en-US" sz="1200" b="0" i="0" u="none" strike="noStrike" kern="1200" baseline="0" dirty="0" smtClean="0">
                <a:solidFill>
                  <a:schemeClr val="tx1"/>
                </a:solidFill>
                <a:latin typeface="+mn-lt"/>
                <a:ea typeface="MS PGothic" pitchFamily="34" charset="-128"/>
                <a:cs typeface="MS PGothic" pitchFamily="34" charset="-128"/>
              </a:rPr>
              <a:t>, August 1, 2013, forbes.com.</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“What’s a Bitcoin?” April 12, 2013, live.wsj.com.</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After students have had a chance to research Bitcoins, open the floor for discussion on the pros and cons of virtual currency, based on what they have learned in this chapter.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17.2</a:t>
            </a:r>
          </a:p>
          <a:p>
            <a:endParaRPr lang="en-US" altLang="en-US" b="1" i="1" dirty="0" smtClean="0"/>
          </a:p>
          <a:p>
            <a:r>
              <a:rPr lang="en-US" altLang="en-US" b="1" i="1" dirty="0" smtClean="0"/>
              <a:t>Lecture notes:</a:t>
            </a:r>
          </a:p>
          <a:p>
            <a:endParaRPr lang="en-US" altLang="en-US" b="1" i="1" dirty="0" smtClean="0"/>
          </a:p>
          <a:p>
            <a:r>
              <a:rPr lang="en-US" altLang="en-US" b="0" i="0" dirty="0" smtClean="0"/>
              <a:t>Banks: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While private individuals and firms are not permitted to print currency, private actions affect the total supply of money in the economy.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Banks create money as a byproduct of their daily business activity.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Banks are critical participants in the loanable funds market (discussed previously)</a:t>
            </a:r>
            <a:r>
              <a:rPr lang="en-US" altLang="en-US" sz="1200" baseline="0" dirty="0" smtClean="0">
                <a:latin typeface="Arial" panose="020B0604020202020204" pitchFamily="34" charset="0"/>
              </a:rPr>
              <a:t> and c</a:t>
            </a:r>
            <a:r>
              <a:rPr lang="en-US" altLang="en-US" sz="1200" dirty="0" smtClean="0">
                <a:latin typeface="Arial" panose="020B0604020202020204" pitchFamily="34" charset="0"/>
              </a:rPr>
              <a:t>ontribute in the money supply process.</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Banks are middlemen in the market for loans.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They are financial intermediaries; that is, they take in deposits and extend loans.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Banks are profitable if they are able to make more (in interest payments) on the loans they extend than they pay out for the cost of their resources, which is primarily interest on deposits.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Deposits are the primary source of funds, and loans are the primary use of funds for banks.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17.3</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figure on the slide illustrates the gap between the interest rate on loans and the interest rate on deposits for average U.S. banks for the period 1985–2013.</a:t>
            </a:r>
          </a:p>
          <a:p>
            <a:pPr marL="171450" indent="-171450">
              <a:buFont typeface="Arial" panose="020B0604020202020204" pitchFamily="34" charset="0"/>
              <a:buChar char="•"/>
            </a:pPr>
            <a:r>
              <a:rPr lang="en-US" altLang="en-US" dirty="0" smtClean="0"/>
              <a:t>The interest rate on deposits is consistently less than the interest rate the bank charges for loans.</a:t>
            </a:r>
          </a:p>
          <a:p>
            <a:pPr marL="171450" indent="-171450">
              <a:buFont typeface="Arial" panose="020B0604020202020204" pitchFamily="34" charset="0"/>
              <a:buChar char="•"/>
            </a:pPr>
            <a:r>
              <a:rPr lang="en-US" altLang="en-US" dirty="0" smtClean="0"/>
              <a:t>The gap between these is the banking firms</a:t>
            </a:r>
            <a:r>
              <a:rPr lang="ja-JP" altLang="en-US" dirty="0" smtClean="0"/>
              <a:t>’</a:t>
            </a:r>
            <a:r>
              <a:rPr lang="en-US" altLang="ja-JP" dirty="0" smtClean="0"/>
              <a:t> profit they earn for the important task of channeling funds to firms in the loanable funds market.</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a:t>
            </a:r>
            <a:r>
              <a:rPr lang="en-US" altLang="en-US" b="0" i="0" baseline="0" dirty="0" smtClean="0"/>
              <a:t> 17.4</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b="0" dirty="0" smtClean="0"/>
              <a:t>The Federal Reserve is the bank for banks.</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Bank balance</a:t>
            </a:r>
            <a:r>
              <a:rPr lang="en-US" altLang="en-US" b="0" baseline="0" dirty="0" smtClean="0"/>
              <a:t> sheet:</a:t>
            </a:r>
            <a:endParaRPr lang="en-US" altLang="en-US" b="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A bank’s balance sheet summarizes its key financial information.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On the left side, the bank’s assets are recorded, which shows how the bank chooses to use its funds.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securities that the bank holds at the Federal Reserve earn interest and carry low risk.</a:t>
            </a:r>
            <a:endParaRPr lang="en-US" sz="1200" b="0" i="0" u="none" strike="noStrike" kern="1200" baseline="0" dirty="0" smtClean="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On the right side, the bank’s sources of funds are reordered, which shows liabilities and owner’s equity.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two sides of the balance sheet must match for the financial statement to be balanced.</a:t>
            </a:r>
            <a:endParaRPr lang="en-US" alt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b="0" i="0" dirty="0" smtClean="0"/>
              <a:t>In</a:t>
            </a:r>
            <a:r>
              <a:rPr lang="en-US" altLang="en-US" b="0" i="0" baseline="0" dirty="0" smtClean="0"/>
              <a:t> the United States, we have a fractional reserve banking system.</a:t>
            </a:r>
          </a:p>
          <a:p>
            <a:pPr marL="171450" indent="-171450">
              <a:buFont typeface="Arial" panose="020B0604020202020204" pitchFamily="34" charset="0"/>
              <a:buChar char="•"/>
            </a:pPr>
            <a:r>
              <a:rPr lang="en-US" altLang="en-US" b="0" i="0" baseline="0" dirty="0" smtClean="0"/>
              <a:t>Banks do not have to hold all of their deposits as reserves.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amount of required reserves (usually around 10 percent of deposits) is set by the Federal Reserve bank.</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An alternative would be 100 percent reserve banking, where banks don</a:t>
            </a:r>
            <a:r>
              <a:rPr lang="ja-JP" altLang="en-US" sz="1200" dirty="0" smtClean="0">
                <a:latin typeface="Arial" panose="020B0604020202020204" pitchFamily="34" charset="0"/>
              </a:rPr>
              <a:t>’</a:t>
            </a:r>
            <a:r>
              <a:rPr lang="en-US" altLang="ja-JP" sz="1200" dirty="0" smtClean="0">
                <a:latin typeface="Arial" panose="020B0604020202020204" pitchFamily="34" charset="0"/>
              </a:rPr>
              <a:t>t loan out deposits.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key reason why banks loan out most of their deposits is because reserves earn less interest than loans or securities.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fact, before 2008 bank reserves earned no interest at all.</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As such, there is an opportunity cost of holding reserves.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opportunity cost of holding reserves is the interest payments never collected on loans never made.</a:t>
            </a:r>
          </a:p>
          <a:p>
            <a:endParaRPr lang="en-US" altLang="en-US" b="1" dirty="0" smtClean="0"/>
          </a:p>
          <a:p>
            <a:r>
              <a:rPr lang="en-US" altLang="en-US" b="0" i="1" dirty="0" smtClean="0"/>
              <a:t>Regarding</a:t>
            </a:r>
            <a:r>
              <a:rPr lang="en-US" altLang="en-US" b="0" i="1" baseline="0" dirty="0" smtClean="0"/>
              <a:t> the images on the slide: </a:t>
            </a:r>
            <a:r>
              <a:rPr lang="en-US" altLang="en-US" dirty="0" smtClean="0"/>
              <a:t>Banks earn money by lending out funds</a:t>
            </a:r>
            <a:r>
              <a:rPr lang="en-US" altLang="en-US" baseline="0" dirty="0" smtClean="0"/>
              <a:t> and bo</a:t>
            </a:r>
            <a:r>
              <a:rPr lang="en-US" altLang="en-US" dirty="0" smtClean="0"/>
              <a:t>rrowers pay interest to the bank.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17.5</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Tx/>
              <a:buNone/>
            </a:pPr>
            <a:r>
              <a:rPr lang="en-US" altLang="en-US" dirty="0" smtClean="0"/>
              <a:t>The figure on</a:t>
            </a:r>
            <a:r>
              <a:rPr lang="en-US" altLang="en-US" baseline="0" dirty="0" smtClean="0"/>
              <a:t> the slide </a:t>
            </a:r>
            <a:r>
              <a:rPr lang="en-US" altLang="en-US" dirty="0" smtClean="0"/>
              <a:t>shows a fractional reserve bank. </a:t>
            </a:r>
          </a:p>
          <a:p>
            <a:pPr marL="171450" indent="-171450">
              <a:buFont typeface="Arial" panose="020B0604020202020204" pitchFamily="34" charset="0"/>
              <a:buChar char="•"/>
            </a:pPr>
            <a:r>
              <a:rPr lang="en-US" altLang="en-US" dirty="0" smtClean="0"/>
              <a:t>Deposits come into the bank, but banks send out a portion of these in loans. </a:t>
            </a:r>
          </a:p>
          <a:p>
            <a:pPr marL="171450" indent="-171450">
              <a:buFont typeface="Arial" panose="020B0604020202020204" pitchFamily="34" charset="0"/>
              <a:buChar char="•"/>
            </a:pPr>
            <a:r>
              <a:rPr lang="en-US" altLang="en-US" dirty="0" smtClean="0"/>
              <a:t>In recent years, U.S. banks have typically loaned out almost 90 percent of their deposits, keeping barely over 10 percent on reserve.</a:t>
            </a:r>
          </a:p>
          <a:p>
            <a:pPr marL="171450" indent="-171450">
              <a:buFont typeface="Arial" panose="020B0604020202020204" pitchFamily="34" charset="0"/>
              <a:buChar char="•"/>
            </a:pPr>
            <a:r>
              <a:rPr lang="en-US" altLang="en-US" dirty="0" smtClean="0"/>
              <a:t>It is important to note that banks can keep</a:t>
            </a:r>
            <a:r>
              <a:rPr lang="en-US" altLang="en-US" baseline="0" dirty="0" smtClean="0"/>
              <a:t> more than 10 percent on reserve, but rarely choose to do so as it is less profitable than loaning that money out.</a:t>
            </a: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Banks hold</a:t>
            </a:r>
            <a:r>
              <a:rPr lang="en-US" altLang="en-US" baseline="0" dirty="0" smtClean="0"/>
              <a:t> reserves so that they can pay back customers when they request withdrawals from checking or savings accounts.</a:t>
            </a:r>
            <a:endParaRPr lang="en-US" altLang="en-US" dirty="0" smtClean="0"/>
          </a:p>
          <a:p>
            <a:pPr marL="171450" indent="-171450">
              <a:buFont typeface="Arial" panose="020B0604020202020204" pitchFamily="34" charset="0"/>
              <a:buChar char="•"/>
            </a:pPr>
            <a:r>
              <a:rPr lang="en-US" altLang="en-US" dirty="0" smtClean="0"/>
              <a:t>But</a:t>
            </a:r>
            <a:r>
              <a:rPr lang="en-US" altLang="en-US" baseline="0" dirty="0" smtClean="0"/>
              <a:t> </a:t>
            </a:r>
            <a:r>
              <a:rPr lang="en-US" altLang="ja-JP" dirty="0" smtClean="0"/>
              <a:t>banks are</a:t>
            </a:r>
            <a:r>
              <a:rPr lang="en-US" altLang="ja-JP" baseline="0" dirty="0" smtClean="0"/>
              <a:t> also required by law to </a:t>
            </a:r>
            <a:r>
              <a:rPr lang="en-US" altLang="ja-JP" dirty="0" smtClean="0"/>
              <a:t>keep part of their deposits on reserve.</a:t>
            </a:r>
          </a:p>
          <a:p>
            <a:pPr marL="171450" indent="-171450">
              <a:buFont typeface="Arial" panose="020B0604020202020204" pitchFamily="34" charset="0"/>
              <a:buChar char="•"/>
            </a:pPr>
            <a:r>
              <a:rPr lang="en-US" altLang="ja-JP" dirty="0" smtClean="0"/>
              <a:t>The Federal Reserve requires banks to hold a fraction of their deposits on reserve.</a:t>
            </a:r>
            <a:endParaRPr lang="en-US" altLang="en-US" dirty="0" smtClean="0"/>
          </a:p>
          <a:p>
            <a:pPr marL="171450" indent="-171450">
              <a:buFont typeface="Arial" panose="020B0604020202020204" pitchFamily="34" charset="0"/>
              <a:buChar char="•"/>
            </a:pPr>
            <a:r>
              <a:rPr lang="en-US" altLang="en-US" b="0" i="0" dirty="0" smtClean="0"/>
              <a:t>The proportion of total deposits banks</a:t>
            </a:r>
            <a:r>
              <a:rPr lang="en-US" altLang="en-US" b="0" i="0" baseline="0" dirty="0" smtClean="0"/>
              <a:t> are required to hold is called required reserves.</a:t>
            </a:r>
          </a:p>
          <a:p>
            <a:pPr marL="171450" indent="-171450">
              <a:buFont typeface="Arial" panose="020B0604020202020204" pitchFamily="34" charset="0"/>
              <a:buChar char="•"/>
            </a:pPr>
            <a:r>
              <a:rPr lang="en-US" altLang="en-US" b="0" i="0" baseline="0" dirty="0" smtClean="0"/>
              <a:t>Banks can always keep more than the required reserve ratio in  their vaults, but it is generally less profitable for them to do so.</a:t>
            </a:r>
            <a:endParaRPr lang="en-US" altLang="en-US" b="0" i="0" dirty="0" smtClean="0"/>
          </a:p>
          <a:p>
            <a:endParaRPr lang="en-US" altLang="en-US" b="1" i="1" dirty="0" smtClean="0"/>
          </a:p>
          <a:p>
            <a:pPr marL="0" indent="0">
              <a:buFont typeface="Arial" panose="020B0604020202020204" pitchFamily="34" charset="0"/>
              <a:buNone/>
            </a:pPr>
            <a:r>
              <a:rPr lang="en-US" altLang="en-US" dirty="0" smtClean="0"/>
              <a:t>Yo</a:t>
            </a:r>
            <a:r>
              <a:rPr lang="en-US" altLang="en-US" baseline="0" dirty="0" smtClean="0"/>
              <a:t>u would</a:t>
            </a:r>
            <a:r>
              <a:rPr lang="en-US" altLang="ja-JP" dirty="0" smtClean="0"/>
              <a:t> be pretty unhappy if you tried to make a withdrawal from your bank but they did</a:t>
            </a:r>
            <a:r>
              <a:rPr lang="en-US" altLang="ja-JP" baseline="0" dirty="0" smtClean="0"/>
              <a:t> no</a:t>
            </a:r>
            <a:r>
              <a:rPr lang="en-US" altLang="ja-JP" dirty="0" smtClean="0"/>
              <a:t>t have enough on reserve to honor your request.</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altLang="ja-JP" dirty="0" smtClean="0"/>
              <a:t>If word spread that a bank might have difficulty meeting the withdrawal requests of depositors, it would likely lead to a bank run.</a:t>
            </a:r>
          </a:p>
          <a:p>
            <a:pPr marL="171450" indent="-171450">
              <a:buFont typeface="Arial" panose="020B0604020202020204" pitchFamily="34" charset="0"/>
              <a:buChar char="•"/>
            </a:pPr>
            <a:r>
              <a:rPr lang="en-US" altLang="ja-JP" dirty="0" smtClean="0"/>
              <a:t>A</a:t>
            </a:r>
            <a:r>
              <a:rPr lang="en-US" altLang="ja-JP" baseline="0" dirty="0" smtClean="0"/>
              <a:t> bank run is </a:t>
            </a:r>
            <a:r>
              <a:rPr lang="en-US" altLang="ja-JP" dirty="0" smtClean="0"/>
              <a:t>where many depositors attempt to withdraw their funds at one time.</a:t>
            </a:r>
          </a:p>
          <a:p>
            <a:pPr marL="171450" indent="-171450">
              <a:buFont typeface="Arial" panose="020B0604020202020204" pitchFamily="34" charset="0"/>
              <a:buChar char="•"/>
            </a:pPr>
            <a:r>
              <a:rPr lang="en-US" altLang="ja-JP" dirty="0" smtClean="0"/>
              <a:t>The bank may end in default since it cannot meet all these requests at one time.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“Economics in the Media” Slide</a:t>
            </a:r>
          </a:p>
          <a:p>
            <a:endParaRPr lang="en-US" altLang="en-US" b="1" i="1" dirty="0" smtClean="0"/>
          </a:p>
          <a:p>
            <a:r>
              <a:rPr lang="en-US" altLang="en-US" b="1" i="1" dirty="0" smtClean="0"/>
              <a:t>Lecture tip:</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photo in the PowerPoint above.</a:t>
            </a:r>
          </a:p>
          <a:p>
            <a:endParaRPr lang="en-US" altLang="en-US" dirty="0" smtClean="0"/>
          </a:p>
          <a:p>
            <a:r>
              <a:rPr lang="en-US" altLang="en-US" b="0" dirty="0" smtClean="0"/>
              <a:t>This clip is also in the Chapter 14 PowerPoint (on Great Recession, Great Depression).</a:t>
            </a:r>
          </a:p>
        </p:txBody>
      </p:sp>
      <p:sp>
        <p:nvSpPr>
          <p:cNvPr id="5427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0A052A6-4C61-407B-8F46-05A06DB49DB6}" type="slidenum">
              <a:rPr lang="en-US" altLang="en-US" sz="1800">
                <a:solidFill>
                  <a:srgbClr val="000000"/>
                </a:solidFill>
                <a:latin typeface="Arial" panose="020B0604020202020204" pitchFamily="34" charset="0"/>
                <a:cs typeface="Arial" panose="020B0604020202020204" pitchFamily="34" charset="0"/>
              </a:rPr>
              <a:pPr eaLnBrk="1" hangingPunct="1"/>
              <a:t>24</a:t>
            </a:fld>
            <a:endParaRPr lang="en-US" altLang="en-US" sz="180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mathematics of bank reserves up to this point is pretty simple.</a:t>
            </a:r>
          </a:p>
          <a:p>
            <a:pPr marL="171450" indent="-171450">
              <a:buFont typeface="Arial" panose="020B0604020202020204" pitchFamily="34" charset="0"/>
              <a:buChar char="•"/>
            </a:pPr>
            <a:r>
              <a:rPr lang="en-US" altLang="en-US" dirty="0" smtClean="0"/>
              <a:t>Banks must keep a fraction of their deposits as reserves, and any extra they keep beyond that is excess reserves.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b="1" i="1" dirty="0" smtClean="0"/>
              <a:t>Real-world example: </a:t>
            </a:r>
            <a:r>
              <a:rPr lang="en-US" altLang="en-US" b="0" i="0" dirty="0" smtClean="0"/>
              <a:t>India Cuts Interest Rates and Reserve Requirements</a:t>
            </a:r>
            <a:endParaRPr lang="en-US" altLang="en-US" b="1" i="1" dirty="0" smtClean="0"/>
          </a:p>
          <a:p>
            <a:r>
              <a:rPr lang="en-US" sz="1200" b="0" i="0" u="none" strike="noStrike" kern="1200" baseline="0" dirty="0" smtClean="0">
                <a:solidFill>
                  <a:schemeClr val="tx1"/>
                </a:solidFill>
                <a:latin typeface="+mn-lt"/>
                <a:ea typeface="MS PGothic" pitchFamily="34" charset="-128"/>
                <a:cs typeface="MS PGothic" pitchFamily="34" charset="-128"/>
              </a:rPr>
              <a:t>This could be a good time to use Tip #616: Real-World Example: India Cuts Interest Rates and Reserve Requirements.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Share the article mentioned below with your class to give them an example of a country using these tools to affect the money supply.</a:t>
            </a:r>
          </a:p>
          <a:p>
            <a:pPr marL="628650" lvl="1"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Kartik Goyal, “India Cuts Key Rate to Spur Growth as Inflation Cools,” Bloomberg, January 29, 2013, bloomberg.com.</a:t>
            </a:r>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Is</a:t>
            </a:r>
            <a:r>
              <a:rPr lang="en-US" altLang="en-US" baseline="0" dirty="0" smtClean="0"/>
              <a:t> the reserve requirement necessary </a:t>
            </a:r>
            <a:r>
              <a:rPr lang="en-US" sz="1200" dirty="0" smtClean="0">
                <a:latin typeface="Arial" charset="0"/>
              </a:rPr>
              <a:t>since banks have their own incentives to hold reserves?</a:t>
            </a:r>
          </a:p>
          <a:p>
            <a:pPr marL="171450" indent="-171450">
              <a:buFont typeface="Arial" panose="020B0604020202020204" pitchFamily="34" charset="0"/>
              <a:buChar char="•"/>
            </a:pPr>
            <a:r>
              <a:rPr lang="en-US" altLang="en-US" dirty="0" smtClean="0"/>
              <a:t>Banks are incentivized to hold reserves</a:t>
            </a:r>
            <a:r>
              <a:rPr lang="en-US" altLang="en-US" baseline="0" dirty="0" smtClean="0"/>
              <a:t> to avoid a bank run and maintain customer confidence.</a:t>
            </a:r>
          </a:p>
          <a:p>
            <a:pPr marL="171450" indent="-171450">
              <a:buFont typeface="Arial" panose="020B0604020202020204" pitchFamily="34" charset="0"/>
              <a:buChar char="•"/>
            </a:pPr>
            <a:r>
              <a:rPr lang="en-US" altLang="en-US" baseline="0" dirty="0" smtClean="0"/>
              <a:t>A bank run would destroy a bank’s reputation and future.</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purpose of deposit insurance is to guarantee depositors that, even if their bank goes bankrupt, they</a:t>
            </a:r>
            <a:r>
              <a:rPr lang="ja-JP" altLang="en-US" baseline="0" dirty="0" smtClean="0"/>
              <a:t> </a:t>
            </a:r>
            <a:r>
              <a:rPr lang="en-US" altLang="ja-JP" baseline="0" dirty="0" smtClean="0"/>
              <a:t>wi</a:t>
            </a:r>
            <a:r>
              <a:rPr lang="en-US" altLang="ja-JP" dirty="0" smtClean="0"/>
              <a:t>ll get their deposits back</a:t>
            </a:r>
            <a:r>
              <a:rPr lang="en-US" altLang="ja-JP" baseline="0" dirty="0" smtClean="0"/>
              <a:t> (up to $250,000).</a:t>
            </a:r>
            <a:endParaRPr lang="en-US" altLang="ja-JP" dirty="0" smtClean="0"/>
          </a:p>
          <a:p>
            <a:pPr marL="171450" indent="-171450">
              <a:buFont typeface="Arial" panose="020B0604020202020204" pitchFamily="34" charset="0"/>
              <a:buChar char="•"/>
            </a:pPr>
            <a:r>
              <a:rPr lang="en-US" altLang="ja-JP" dirty="0" smtClean="0"/>
              <a:t>It means depositors have less incentive to line up in a bank run and demand their deposits; the government insures they</a:t>
            </a:r>
            <a:r>
              <a:rPr lang="ja-JP" altLang="en-US" baseline="0" dirty="0" smtClean="0"/>
              <a:t> </a:t>
            </a:r>
            <a:r>
              <a:rPr lang="en-US" altLang="ja-JP" baseline="0" dirty="0" smtClean="0"/>
              <a:t>wi</a:t>
            </a:r>
            <a:r>
              <a:rPr lang="en-US" altLang="ja-JP" dirty="0" smtClean="0"/>
              <a:t>ll get them.</a:t>
            </a:r>
          </a:p>
          <a:p>
            <a:pPr marL="171450" indent="-171450">
              <a:buFont typeface="Arial" panose="020B0604020202020204" pitchFamily="34" charset="0"/>
              <a:buChar char="•"/>
            </a:pPr>
            <a:r>
              <a:rPr lang="en-US" altLang="ja-JP" dirty="0" smtClean="0"/>
              <a:t>FDIC insurance has greatly decreased the frequency of bank runs.</a:t>
            </a:r>
          </a:p>
          <a:p>
            <a:pPr marL="171450" indent="-171450">
              <a:buFont typeface="Arial" panose="020B0604020202020204" pitchFamily="34" charset="0"/>
              <a:buChar char="•"/>
            </a:pPr>
            <a:r>
              <a:rPr lang="en-US" altLang="en-US" sz="2800" dirty="0" smtClean="0">
                <a:latin typeface="Arial" panose="020B0604020202020204" pitchFamily="34" charset="0"/>
              </a:rPr>
              <a:t>However,</a:t>
            </a:r>
            <a:r>
              <a:rPr lang="en-US" altLang="en-US" sz="2800" baseline="0" dirty="0" smtClean="0">
                <a:latin typeface="Arial" panose="020B0604020202020204" pitchFamily="34" charset="0"/>
              </a:rPr>
              <a:t> the FDIC has also created a m</a:t>
            </a:r>
            <a:r>
              <a:rPr lang="en-US" altLang="en-US" sz="2800" dirty="0" smtClean="0">
                <a:latin typeface="Arial" panose="020B0604020202020204" pitchFamily="34" charset="0"/>
              </a:rPr>
              <a:t>oral hazard situation.</a:t>
            </a:r>
          </a:p>
          <a:p>
            <a:pPr marL="171450" indent="-171450">
              <a:buFont typeface="Arial" panose="020B0604020202020204" pitchFamily="34" charset="0"/>
              <a:buChar char="•"/>
            </a:pPr>
            <a:r>
              <a:rPr lang="en-US" altLang="en-US" sz="2800" dirty="0" smtClean="0">
                <a:latin typeface="Arial" panose="020B0604020202020204" pitchFamily="34" charset="0"/>
              </a:rPr>
              <a:t>Moral</a:t>
            </a:r>
            <a:r>
              <a:rPr lang="en-US" altLang="en-US" sz="2800" baseline="0" dirty="0" smtClean="0">
                <a:latin typeface="Arial" panose="020B0604020202020204" pitchFamily="34" charset="0"/>
              </a:rPr>
              <a:t> hazard is when there is t</a:t>
            </a:r>
            <a:r>
              <a:rPr lang="en-US" altLang="en-US" sz="2400" dirty="0" smtClean="0">
                <a:latin typeface="Arial" panose="020B0604020202020204" pitchFamily="34" charset="0"/>
              </a:rPr>
              <a:t>he lack of incentive to guard against risk where one is protected from its consequences.</a:t>
            </a:r>
          </a:p>
          <a:p>
            <a:pPr marL="171450" indent="-171450">
              <a:buFont typeface="Arial" panose="020B0604020202020204" pitchFamily="34" charset="0"/>
              <a:buChar char="•"/>
            </a:pPr>
            <a:r>
              <a:rPr lang="en-US" altLang="en-US" sz="2400" dirty="0" smtClean="0">
                <a:latin typeface="Arial" panose="020B0604020202020204" pitchFamily="34" charset="0"/>
              </a:rPr>
              <a:t>This</a:t>
            </a:r>
            <a:r>
              <a:rPr lang="en-US" altLang="en-US" sz="2400" baseline="0" dirty="0" smtClean="0">
                <a:latin typeface="Arial" panose="020B0604020202020204" pitchFamily="34" charset="0"/>
              </a:rPr>
              <a:t> is an u</a:t>
            </a:r>
            <a:r>
              <a:rPr lang="en-US" altLang="en-US" sz="2400" dirty="0" smtClean="0">
                <a:latin typeface="Arial" panose="020B0604020202020204" pitchFamily="34" charset="0"/>
              </a:rPr>
              <a:t>nintended consequence of FDIC.</a:t>
            </a:r>
          </a:p>
          <a:p>
            <a:pPr marL="171450" indent="-171450">
              <a:buFont typeface="Arial" panose="020B0604020202020204" pitchFamily="34" charset="0"/>
              <a:buChar char="•"/>
            </a:pPr>
            <a:r>
              <a:rPr lang="en-US" altLang="en-US" sz="2400" dirty="0" smtClean="0">
                <a:latin typeface="Arial" panose="020B0604020202020204" pitchFamily="34" charset="0"/>
              </a:rPr>
              <a:t>Banks have no incentive to monitor risk; they can increase their risks/rewards, but not be concerned about the costs (defaulting).</a:t>
            </a:r>
          </a:p>
          <a:p>
            <a:pPr marL="171450" indent="-171450">
              <a:buFont typeface="Arial" panose="020B0604020202020204" pitchFamily="34" charset="0"/>
              <a:buChar char="•"/>
            </a:pPr>
            <a:r>
              <a:rPr lang="en-US" altLang="en-US" sz="2400" dirty="0" smtClean="0"/>
              <a:t>Depositors</a:t>
            </a:r>
            <a:r>
              <a:rPr lang="en-US" altLang="en-US" sz="2400" baseline="0" dirty="0" smtClean="0"/>
              <a:t> also</a:t>
            </a:r>
            <a:r>
              <a:rPr lang="en-US" altLang="en-US" sz="2400" dirty="0" smtClean="0"/>
              <a:t> have little</a:t>
            </a:r>
            <a:r>
              <a:rPr lang="en-US" altLang="en-US" sz="2400" baseline="0" dirty="0" smtClean="0"/>
              <a:t> </a:t>
            </a:r>
            <a:r>
              <a:rPr lang="en-US" altLang="en-US" sz="2400" dirty="0" smtClean="0"/>
              <a:t>incentive to monitor risk, since they are protected from its consequences.</a:t>
            </a:r>
            <a:endParaRPr lang="en-US" altLang="en-US" sz="2400" dirty="0"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Type A Bank:</a:t>
            </a:r>
          </a:p>
          <a:p>
            <a:pPr marL="171450" indent="-171450">
              <a:buFont typeface="Arial" panose="020B0604020202020204" pitchFamily="34" charset="0"/>
              <a:buChar char="•"/>
            </a:pPr>
            <a:r>
              <a:rPr lang="en-US" altLang="en-US" dirty="0" smtClean="0"/>
              <a:t>Type A bank makes very safe investments with low rates of return and failure.</a:t>
            </a:r>
          </a:p>
          <a:p>
            <a:pPr marL="171450" indent="-171450">
              <a:buFont typeface="Arial" panose="020B0604020202020204" pitchFamily="34" charset="0"/>
              <a:buChar char="•"/>
            </a:pPr>
            <a:r>
              <a:rPr lang="en-US" altLang="en-US" dirty="0" smtClean="0"/>
              <a:t>Type</a:t>
            </a:r>
            <a:r>
              <a:rPr lang="en-US" altLang="en-US" baseline="0" dirty="0" smtClean="0"/>
              <a:t> A bank has low profits and consequently pays low interest to depositors.</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aseline="0" dirty="0" smtClean="0"/>
              <a:t>Type B Bank:</a:t>
            </a:r>
          </a:p>
          <a:p>
            <a:pPr marL="171450" indent="-171450">
              <a:buFont typeface="Arial" panose="020B0604020202020204" pitchFamily="34" charset="0"/>
              <a:buChar char="•"/>
            </a:pPr>
            <a:r>
              <a:rPr lang="en-US" altLang="en-US" baseline="0" dirty="0" smtClean="0"/>
              <a:t>Type B b</a:t>
            </a:r>
            <a:r>
              <a:rPr lang="en-US" altLang="en-US" dirty="0" smtClean="0"/>
              <a:t>ank can get big returns</a:t>
            </a:r>
            <a:r>
              <a:rPr lang="en-US" altLang="en-US" baseline="0" dirty="0" smtClean="0"/>
              <a:t> but with high default risk.</a:t>
            </a:r>
          </a:p>
          <a:p>
            <a:pPr marL="171450" indent="-171450">
              <a:buFont typeface="Arial" panose="020B0604020202020204" pitchFamily="34" charset="0"/>
              <a:buChar char="•"/>
            </a:pPr>
            <a:r>
              <a:rPr lang="en-US" altLang="en-US" baseline="0" dirty="0" smtClean="0"/>
              <a:t>However, if the type B bank fails, the FDIC protects depositors against losses.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Remember that incentives matter.</a:t>
            </a:r>
          </a:p>
          <a:p>
            <a:pPr marL="171450" indent="-171450">
              <a:buFont typeface="Arial" panose="020B0604020202020204" pitchFamily="34" charset="0"/>
              <a:buChar char="•"/>
            </a:pPr>
            <a:r>
              <a:rPr lang="en-US" altLang="en-US" dirty="0" smtClean="0"/>
              <a:t>When considering financial instability, recessions often start in the financial industry.</a:t>
            </a:r>
          </a:p>
          <a:p>
            <a:pPr marL="171450" indent="-171450">
              <a:buFont typeface="Arial" panose="020B0604020202020204" pitchFamily="34" charset="0"/>
              <a:buChar char="•"/>
            </a:pPr>
            <a:r>
              <a:rPr lang="en-US" altLang="en-US" dirty="0" smtClean="0"/>
              <a:t>This</a:t>
            </a:r>
            <a:r>
              <a:rPr lang="en-US" altLang="en-US" baseline="0" dirty="0" smtClean="0"/>
              <a:t> is why policies such as required reserves exist—to help ensure stability in the financial sector.</a:t>
            </a: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smtClean="0"/>
              <a:t>“Economics in the Media” Slide</a:t>
            </a:r>
          </a:p>
          <a:p>
            <a:endParaRPr lang="en-US" altLang="en-US" b="1" i="1" dirty="0" smtClean="0"/>
          </a:p>
          <a:p>
            <a:r>
              <a:rPr lang="en-US" altLang="en-US" b="1" i="1" dirty="0" smtClean="0"/>
              <a:t>Lecture tip:</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icon in the PowerPoint above.</a:t>
            </a:r>
          </a:p>
          <a:p>
            <a:pPr marL="0" indent="0">
              <a:buFont typeface="Arial" panose="020B0604020202020204" pitchFamily="34" charset="0"/>
              <a:buNone/>
            </a:pPr>
            <a:endParaRPr lang="en-US" altLang="en-US" i="1" dirty="0" smtClean="0"/>
          </a:p>
          <a:p>
            <a:pPr marL="0" indent="0">
              <a:buFont typeface="Arial" panose="020B0604020202020204" pitchFamily="34" charset="0"/>
              <a:buNone/>
            </a:pPr>
            <a:r>
              <a:rPr lang="en-US" altLang="en-US" b="0" i="0" dirty="0" smtClean="0"/>
              <a:t>The</a:t>
            </a:r>
            <a:r>
              <a:rPr lang="en-US" altLang="en-US" b="0" i="0" baseline="0" dirty="0" smtClean="0"/>
              <a:t> other key concept covered in this clip is: </a:t>
            </a:r>
          </a:p>
          <a:p>
            <a:pPr marL="171450" indent="-171450">
              <a:buFont typeface="Arial" charset="0"/>
              <a:buChar char="•"/>
            </a:pPr>
            <a:r>
              <a:rPr lang="en-US" altLang="en-US" b="0" i="0" dirty="0" smtClean="0"/>
              <a:t>Incentives</a:t>
            </a:r>
          </a:p>
        </p:txBody>
      </p:sp>
    </p:spTree>
    <p:extLst>
      <p:ext uri="{BB962C8B-B14F-4D97-AF65-F5344CB8AC3E}">
        <p14:creationId xmlns:p14="http://schemas.microsoft.com/office/powerpoint/2010/main" val="424548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Recall that the money</a:t>
            </a:r>
            <a:r>
              <a:rPr lang="en-US" altLang="en-US" sz="1200" baseline="0" dirty="0" smtClean="0">
                <a:latin typeface="Arial" panose="020B0604020202020204" pitchFamily="34" charset="0"/>
              </a:rPr>
              <a:t> supply includes bank deposits and currency.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Arial" panose="020B0604020202020204" pitchFamily="34" charset="0"/>
              </a:rPr>
              <a:t>So, new deposits create money.</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modern banking system in the United States is a fractional reserve system, </a:t>
            </a:r>
            <a:r>
              <a:rPr lang="en-US" altLang="en-US" sz="1200" dirty="0" smtClean="0">
                <a:latin typeface="Arial" panose="020B0604020202020204" pitchFamily="34" charset="0"/>
              </a:rPr>
              <a:t>meaning that banks loan out a fraction of the deposits they receive.</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Tricky wording: you can say </a:t>
            </a:r>
            <a:r>
              <a:rPr lang="ja-JP" altLang="en-US" dirty="0" smtClean="0"/>
              <a:t>“</a:t>
            </a:r>
            <a:r>
              <a:rPr lang="en-US" altLang="ja-JP" dirty="0" smtClean="0"/>
              <a:t>banks create money</a:t>
            </a:r>
            <a:r>
              <a:rPr lang="ja-JP" altLang="en-US" dirty="0" smtClean="0"/>
              <a:t>”</a:t>
            </a:r>
            <a:r>
              <a:rPr lang="en-US" altLang="ja-JP" dirty="0" smtClean="0"/>
              <a:t> with the intent of saying that by lending, more money is put into the economy.</a:t>
            </a:r>
          </a:p>
          <a:p>
            <a:pPr marL="171450" indent="-171450">
              <a:buFont typeface="Arial" panose="020B0604020202020204" pitchFamily="34" charset="0"/>
              <a:buChar char="•"/>
            </a:pPr>
            <a:r>
              <a:rPr lang="en-US" altLang="ja-JP" dirty="0" smtClean="0"/>
              <a:t>However, banks don</a:t>
            </a:r>
            <a:r>
              <a:rPr lang="ja-JP" altLang="en-US" dirty="0" smtClean="0"/>
              <a:t>’</a:t>
            </a:r>
            <a:r>
              <a:rPr lang="en-US" altLang="ja-JP" dirty="0" smtClean="0"/>
              <a:t>t mint new bills or coins.</a:t>
            </a:r>
          </a:p>
          <a:p>
            <a:pPr marL="171450" indent="-171450">
              <a:buFont typeface="Arial" panose="020B0604020202020204" pitchFamily="34" charset="0"/>
              <a:buChar char="•"/>
            </a:pPr>
            <a:r>
              <a:rPr lang="en-US" altLang="ja-JP" sz="2800" dirty="0" smtClean="0">
                <a:latin typeface="Arial" panose="020B0604020202020204" pitchFamily="34" charset="0"/>
              </a:rPr>
              <a:t>Banks</a:t>
            </a:r>
            <a:r>
              <a:rPr lang="en-US" altLang="ja-JP" sz="2800" baseline="0" dirty="0" smtClean="0">
                <a:latin typeface="Arial" panose="020B0604020202020204" pitchFamily="34" charset="0"/>
              </a:rPr>
              <a:t> </a:t>
            </a:r>
            <a:r>
              <a:rPr lang="en-US" altLang="ja-JP" sz="2800" dirty="0" smtClean="0">
                <a:latin typeface="Arial" panose="020B0604020202020204" pitchFamily="34" charset="0"/>
              </a:rPr>
              <a:t>create money when they loan out part of their deposits.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t>This is how banks create money (expand the money supply) without minting currency.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800" dirty="0" smtClean="0"/>
          </a:p>
          <a:p>
            <a:pPr marL="171450" indent="-171450">
              <a:buFont typeface="Arial" panose="020B0604020202020204" pitchFamily="34" charset="0"/>
              <a:buChar char="•"/>
            </a:pPr>
            <a:endParaRPr lang="en-US" altLang="ja-JP" sz="2800" dirty="0" smtClean="0">
              <a:latin typeface="Arial" panose="020B0604020202020204" pitchFamily="34" charset="0"/>
            </a:endParaRPr>
          </a:p>
          <a:p>
            <a:pPr marL="171450" indent="-17145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92417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sz="2800"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You deposit $1,000 in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Bank loans out part of that money (up to $900).</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You can still get your $1,000 deposit back.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Someone else now has money from the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New money is created!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800" dirty="0" smtClean="0"/>
          </a:p>
          <a:p>
            <a:pPr marL="171450" indent="-171450">
              <a:buFont typeface="Arial" panose="020B0604020202020204" pitchFamily="34" charset="0"/>
              <a:buChar char="•"/>
            </a:pPr>
            <a:endParaRPr lang="en-US" altLang="ja-JP" sz="2800" dirty="0" smtClean="0">
              <a:latin typeface="Arial" panose="020B0604020202020204" pitchFamily="34" charset="0"/>
            </a:endParaRPr>
          </a:p>
          <a:p>
            <a:pPr marL="171450" indent="-171450">
              <a:buFont typeface="Arial" panose="020B0604020202020204" pitchFamily="34" charset="0"/>
              <a:buChar char="•"/>
            </a:pP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Suppose</a:t>
            </a:r>
            <a:r>
              <a:rPr lang="en-US" altLang="en-US" baseline="0" dirty="0" smtClean="0"/>
              <a:t> that all currency is deposited and banks hold no excess reserves.</a:t>
            </a:r>
            <a:endParaRPr lang="en-US" altLang="en-US" dirty="0" smtClean="0"/>
          </a:p>
          <a:p>
            <a:pPr marL="171450" indent="-171450">
              <a:buFont typeface="Arial" panose="020B0604020202020204" pitchFamily="34" charset="0"/>
              <a:buChar char="•"/>
            </a:pPr>
            <a:r>
              <a:rPr lang="en-US" altLang="en-US" dirty="0" smtClean="0"/>
              <a:t>Holding no excess reserves means that the bank will loan out 90 percent of its deposits.</a:t>
            </a:r>
          </a:p>
          <a:p>
            <a:pPr marL="0" indent="0">
              <a:buFont typeface="Arial" panose="020B0604020202020204" pitchFamily="34" charset="0"/>
              <a:buNone/>
            </a:pPr>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In order</a:t>
            </a:r>
            <a:r>
              <a:rPr lang="en-US" altLang="en-US" sz="1200" baseline="0" dirty="0" smtClean="0">
                <a:latin typeface="Arial" panose="020B0604020202020204" pitchFamily="34" charset="0"/>
              </a:rPr>
              <a:t> for Alexis to receive the initial $900, someone had to deposit at least $1,000 in University Bank.</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In this simple example, the original $1,000 was turned into $1,900.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If we allowed this process to continue, it would be $2,710 ($1,900 + 810) if we included the next borrower.</a:t>
            </a:r>
            <a:endParaRPr lang="en-US" altLang="en-US" dirty="0" smtClean="0"/>
          </a:p>
          <a:p>
            <a:pPr marL="171450" indent="-171450">
              <a:buFont typeface="Arial" panose="020B0604020202020204" pitchFamily="34" charset="0"/>
              <a:buChar char="•"/>
            </a:pPr>
            <a:r>
              <a:rPr lang="en-US" altLang="en-US" dirty="0" smtClean="0"/>
              <a:t>This process could continue on and on, similar to the spending multiplier.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A byproduct of a fractional reserve banking system is money creation. </a:t>
            </a:r>
          </a:p>
          <a:p>
            <a:pPr marL="171450" indent="-171450">
              <a:buFont typeface="Arial" panose="020B0604020202020204" pitchFamily="34" charset="0"/>
              <a:buChar char="•"/>
            </a:pPr>
            <a:r>
              <a:rPr lang="en-US" altLang="en-US" dirty="0" smtClean="0"/>
              <a:t>As long as dollars find their way back into the banking system, banks can continue to multiply them into more deposits, which means more money. </a:t>
            </a:r>
          </a:p>
          <a:p>
            <a:pPr marL="171450" indent="-171450">
              <a:buFont typeface="Arial" panose="020B0604020202020204" pitchFamily="34" charset="0"/>
              <a:buChar char="•"/>
            </a:pPr>
            <a:r>
              <a:rPr lang="en-US" altLang="en-US" dirty="0" smtClean="0"/>
              <a:t>Banks can</a:t>
            </a:r>
            <a:r>
              <a:rPr lang="ja-JP" altLang="en-US" dirty="0" smtClean="0"/>
              <a:t>’</a:t>
            </a:r>
            <a:r>
              <a:rPr lang="en-US" altLang="ja-JP" dirty="0" smtClean="0"/>
              <a:t>t print currency, but they can multiply deposits and deposits are part of the money supply.</a:t>
            </a:r>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C,</a:t>
            </a:r>
            <a:r>
              <a:rPr lang="en-US" altLang="en-US" baseline="0" dirty="0" smtClean="0"/>
              <a:t> lending out funds to borrowers.</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When banks lend, more money is in circulation.</a:t>
            </a:r>
          </a:p>
          <a:p>
            <a:pPr marL="171450" indent="-171450">
              <a:buFont typeface="Arial" panose="020B0604020202020204" pitchFamily="34" charset="0"/>
              <a:buChar char="•"/>
            </a:pPr>
            <a:r>
              <a:rPr lang="en-US" altLang="en-US" dirty="0" smtClean="0"/>
              <a:t>I deposit my money, and you take out a loan.</a:t>
            </a:r>
          </a:p>
          <a:p>
            <a:pPr marL="171450" indent="-171450">
              <a:buFont typeface="Arial" panose="020B0604020202020204" pitchFamily="34" charset="0"/>
              <a:buChar char="•"/>
            </a:pPr>
            <a:r>
              <a:rPr lang="en-US" altLang="en-US" dirty="0" smtClean="0"/>
              <a:t>You now have money, and I can still get my money from the bank.</a:t>
            </a:r>
          </a:p>
          <a:p>
            <a:pPr marL="0" indent="0">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2613061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r>
              <a:rPr lang="en-US" altLang="en-US" b="1" i="1" baseline="0" dirty="0" smtClean="0"/>
              <a:t> </a:t>
            </a:r>
            <a:r>
              <a:rPr lang="en-US" altLang="en-US" dirty="0" smtClean="0"/>
              <a:t>Careful: This is </a:t>
            </a:r>
            <a:r>
              <a:rPr lang="en-US" altLang="en-US" i="1" dirty="0" smtClean="0"/>
              <a:t>not</a:t>
            </a:r>
            <a:r>
              <a:rPr lang="en-US" altLang="en-US" dirty="0" smtClean="0"/>
              <a:t> to be read as </a:t>
            </a:r>
            <a:r>
              <a:rPr lang="ja-JP" altLang="en-US" dirty="0" smtClean="0"/>
              <a:t>“</a:t>
            </a:r>
            <a:r>
              <a:rPr lang="en-US" altLang="ja-JP" dirty="0" smtClean="0"/>
              <a:t>m to the m power.</a:t>
            </a:r>
            <a:r>
              <a:rPr lang="ja-JP" altLang="en-US" dirty="0" smtClean="0"/>
              <a:t>”</a:t>
            </a:r>
            <a:r>
              <a:rPr lang="en-US" altLang="ja-JP" dirty="0" smtClean="0"/>
              <a:t> </a:t>
            </a:r>
          </a:p>
          <a:p>
            <a:pPr marL="171450" indent="-171450">
              <a:buFont typeface="Arial" panose="020B0604020202020204" pitchFamily="34" charset="0"/>
              <a:buChar char="•"/>
            </a:pPr>
            <a:r>
              <a:rPr lang="en-US" altLang="ja-JP" dirty="0" smtClean="0"/>
              <a:t>It is just </a:t>
            </a:r>
            <a:r>
              <a:rPr lang="ja-JP" altLang="en-US" dirty="0" smtClean="0"/>
              <a:t>“</a:t>
            </a:r>
            <a:r>
              <a:rPr lang="en-US" altLang="ja-JP" dirty="0" smtClean="0"/>
              <a:t>m m,</a:t>
            </a:r>
            <a:r>
              <a:rPr lang="ja-JP" altLang="en-US" dirty="0" smtClean="0"/>
              <a:t>”</a:t>
            </a:r>
            <a:r>
              <a:rPr lang="en-US" altLang="ja-JP" dirty="0" smtClean="0"/>
              <a:t> or money multiplier.</a:t>
            </a:r>
          </a:p>
          <a:p>
            <a:endParaRPr lang="en-US" altLang="en-US" b="1" i="1" dirty="0" smtClean="0"/>
          </a:p>
          <a:p>
            <a:r>
              <a:rPr lang="en-US" altLang="en-US" b="1" i="1" dirty="0" smtClean="0"/>
              <a:t>Lecture</a:t>
            </a:r>
            <a:r>
              <a:rPr lang="en-US" altLang="en-US" b="1" i="1" baseline="0" dirty="0" smtClean="0"/>
              <a:t> notes:</a:t>
            </a:r>
          </a:p>
          <a:p>
            <a:endParaRPr lang="en-US" altLang="en-US" b="1" i="1" dirty="0" smtClean="0"/>
          </a:p>
          <a:p>
            <a:pPr marL="0" indent="0">
              <a:buFont typeface="Arial" panose="020B0604020202020204" pitchFamily="34" charset="0"/>
              <a:buNone/>
            </a:pPr>
            <a:r>
              <a:rPr lang="en-US" altLang="en-US" i="1" dirty="0" smtClean="0"/>
              <a:t>m</a:t>
            </a:r>
            <a:r>
              <a:rPr lang="en-US" altLang="en-US" i="1" baseline="30000" dirty="0" smtClean="0"/>
              <a:t>m</a:t>
            </a:r>
            <a:r>
              <a:rPr lang="en-US" altLang="en-US" dirty="0" smtClean="0"/>
              <a:t> is the simply money multiplier. </a:t>
            </a:r>
          </a:p>
          <a:p>
            <a:pPr marL="171450" indent="-171450">
              <a:buFont typeface="Arial" panose="020B0604020202020204" pitchFamily="34" charset="0"/>
              <a:buChar char="•"/>
            </a:pPr>
            <a:r>
              <a:rPr lang="en-US" altLang="en-US" dirty="0" smtClean="0"/>
              <a:t>It is inversely related to the reserve requirement. </a:t>
            </a:r>
          </a:p>
          <a:p>
            <a:pPr marL="171450" indent="-171450">
              <a:buFont typeface="Arial" panose="020B0604020202020204" pitchFamily="34" charset="0"/>
              <a:buChar char="•"/>
            </a:pPr>
            <a:r>
              <a:rPr lang="en-US" altLang="en-US" dirty="0" smtClean="0"/>
              <a:t>In other words, if banks can lend out MORE of their deposits (lower </a:t>
            </a:r>
            <a:r>
              <a:rPr lang="en-US" altLang="en-US" i="1" dirty="0" smtClean="0"/>
              <a:t>rr</a:t>
            </a:r>
            <a:r>
              <a:rPr lang="en-US" altLang="en-US" dirty="0" smtClean="0"/>
              <a:t>), then the money multiplier will increase.</a:t>
            </a:r>
          </a:p>
          <a:p>
            <a:endParaRPr lang="en-US" altLang="en-US" dirty="0" smtClean="0"/>
          </a:p>
          <a:p>
            <a:pPr marL="0" indent="0">
              <a:buFont typeface="Arial" panose="020B0604020202020204" pitchFamily="34" charset="0"/>
              <a:buNone/>
            </a:pPr>
            <a:r>
              <a:rPr lang="en-US" altLang="en-US" dirty="0" smtClean="0"/>
              <a:t>Recall the two assumptions from earlier:</a:t>
            </a:r>
          </a:p>
          <a:p>
            <a:pPr marL="171450" lvl="0" indent="-171450">
              <a:buFont typeface="Arial" panose="020B0604020202020204" pitchFamily="34" charset="0"/>
              <a:buChar char="•"/>
            </a:pPr>
            <a:r>
              <a:rPr lang="en-US" altLang="en-US" dirty="0" smtClean="0"/>
              <a:t>All currency is deposited in a bank.</a:t>
            </a:r>
          </a:p>
          <a:p>
            <a:pPr marL="171450" lvl="0" indent="-171450">
              <a:buFont typeface="Arial" panose="020B0604020202020204" pitchFamily="34" charset="0"/>
              <a:buChar char="•"/>
            </a:pPr>
            <a:r>
              <a:rPr lang="en-US" altLang="en-US" dirty="0" smtClean="0"/>
              <a:t>Banks hold no </a:t>
            </a:r>
            <a:r>
              <a:rPr lang="en-US" altLang="en-US" i="1" u="none" dirty="0" smtClean="0"/>
              <a:t>excess</a:t>
            </a:r>
            <a:r>
              <a:rPr lang="en-US" altLang="en-US" dirty="0" smtClean="0"/>
              <a:t> reserves.</a:t>
            </a:r>
          </a:p>
          <a:p>
            <a:pPr marL="171450" lvl="0" indent="-171450">
              <a:buFont typeface="Arial" panose="020B0604020202020204" pitchFamily="34" charset="0"/>
              <a:buChar char="•"/>
            </a:pPr>
            <a:r>
              <a:rPr lang="en-US" altLang="en-US" dirty="0" smtClean="0"/>
              <a:t>If these assumptions do not hold, the money multiplier</a:t>
            </a:r>
            <a:r>
              <a:rPr lang="en-US" altLang="en-US" baseline="0" dirty="0" smtClean="0"/>
              <a:t> will be smaller.</a:t>
            </a:r>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D, $8,000</a:t>
            </a:r>
          </a:p>
          <a:p>
            <a:endParaRPr lang="en-US" altLang="en-US" dirty="0" smtClean="0"/>
          </a:p>
          <a:p>
            <a:pPr marL="0" indent="0">
              <a:buFont typeface="Arial" panose="020B0604020202020204" pitchFamily="34" charset="0"/>
              <a:buNone/>
            </a:pPr>
            <a:r>
              <a:rPr lang="en-US" altLang="en-US" dirty="0" smtClean="0"/>
              <a:t>Use the simply money multiplier.</a:t>
            </a:r>
          </a:p>
          <a:p>
            <a:pPr marL="171450" indent="-171450">
              <a:buFont typeface="Arial" panose="020B0604020202020204" pitchFamily="34" charset="0"/>
              <a:buChar char="•"/>
            </a:pPr>
            <a:r>
              <a:rPr lang="en-US" altLang="en-US" dirty="0" smtClean="0"/>
              <a:t>m</a:t>
            </a:r>
            <a:r>
              <a:rPr lang="en-US" altLang="en-US" baseline="30000" dirty="0" smtClean="0"/>
              <a:t>m</a:t>
            </a:r>
            <a:r>
              <a:rPr lang="en-US" altLang="en-US" dirty="0" smtClean="0"/>
              <a:t> = (1 / </a:t>
            </a:r>
            <a:r>
              <a:rPr lang="en-US" altLang="en-US" i="1" dirty="0" smtClean="0"/>
              <a:t>rr</a:t>
            </a:r>
            <a:r>
              <a:rPr lang="en-US" altLang="en-US" dirty="0" smtClean="0"/>
              <a:t>). In this case, the money multiplier is m</a:t>
            </a:r>
            <a:r>
              <a:rPr lang="en-US" altLang="en-US" baseline="30000" dirty="0" smtClean="0"/>
              <a:t>m</a:t>
            </a:r>
            <a:r>
              <a:rPr lang="en-US" altLang="en-US" dirty="0" smtClean="0"/>
              <a:t> = 20.</a:t>
            </a:r>
          </a:p>
          <a:p>
            <a:pPr marL="171450" indent="-171450">
              <a:buFont typeface="Arial" panose="020B0604020202020204" pitchFamily="34" charset="0"/>
              <a:buChar char="•"/>
            </a:pPr>
            <a:r>
              <a:rPr lang="en-US" altLang="en-US" dirty="0" smtClean="0"/>
              <a:t>20 * $400 = $8,000.</a:t>
            </a:r>
          </a:p>
        </p:txBody>
      </p:sp>
    </p:spTree>
    <p:extLst>
      <p:ext uri="{BB962C8B-B14F-4D97-AF65-F5344CB8AC3E}">
        <p14:creationId xmlns:p14="http://schemas.microsoft.com/office/powerpoint/2010/main" val="277278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dirty="0" smtClean="0">
                <a:latin typeface="Arial" pitchFamily="34" charset="0"/>
                <a:cs typeface="Arial" pitchFamily="34" charset="0"/>
              </a:rPr>
              <a:t>Lecture notes:</a:t>
            </a:r>
          </a:p>
          <a:p>
            <a:endParaRPr lang="en-US" sz="1200" b="1" i="1" dirty="0" smtClean="0">
              <a:latin typeface="Arial" pitchFamily="34" charset="0"/>
              <a:cs typeface="Arial" pitchFamily="34" charset="0"/>
            </a:endParaRPr>
          </a:p>
          <a:p>
            <a:r>
              <a:rPr lang="en-US" sz="1200" b="0" i="0" dirty="0" smtClean="0">
                <a:latin typeface="Arial" pitchFamily="34" charset="0"/>
                <a:cs typeface="Arial" pitchFamily="34" charset="0"/>
              </a:rPr>
              <a:t>The</a:t>
            </a:r>
            <a:r>
              <a:rPr lang="en-US" sz="1200" b="0" i="0" baseline="0" dirty="0" smtClean="0">
                <a:latin typeface="Arial" pitchFamily="34" charset="0"/>
                <a:cs typeface="Arial" pitchFamily="34" charset="0"/>
              </a:rPr>
              <a:t> Federal Reserve:</a:t>
            </a:r>
            <a:endParaRPr lang="en-US" sz="1200" b="0" i="0" dirty="0" smtClean="0">
              <a:latin typeface="Arial" pitchFamily="34" charset="0"/>
              <a:cs typeface="Arial" pitchFamily="34" charset="0"/>
            </a:endParaRPr>
          </a:p>
          <a:p>
            <a:pPr marL="171450" indent="-171450">
              <a:buFont typeface="Arial" panose="020B0604020202020204" pitchFamily="34" charset="0"/>
              <a:buChar char="•"/>
            </a:pPr>
            <a:r>
              <a:rPr lang="en-US" sz="1200" dirty="0" smtClean="0">
                <a:latin typeface="Arial" pitchFamily="34" charset="0"/>
                <a:cs typeface="Arial" pitchFamily="34" charset="0"/>
              </a:rPr>
              <a:t>The Federal Reserve Act</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established the Fed as the central bank</a:t>
            </a:r>
            <a:r>
              <a:rPr lang="en-US" sz="1200" baseline="0" dirty="0" smtClean="0">
                <a:latin typeface="Arial" pitchFamily="34" charset="0"/>
                <a:cs typeface="Arial" pitchFamily="34" charset="0"/>
              </a:rPr>
              <a:t> of the United States </a:t>
            </a:r>
            <a:r>
              <a:rPr lang="en-US" sz="1200" dirty="0" smtClean="0">
                <a:latin typeface="Arial" pitchFamily="34" charset="0"/>
                <a:cs typeface="Arial" pitchFamily="34" charset="0"/>
              </a:rPr>
              <a:t>in 1913.</a:t>
            </a:r>
          </a:p>
          <a:p>
            <a:pPr marL="171450" indent="-171450">
              <a:buFont typeface="Arial" panose="020B0604020202020204" pitchFamily="34" charset="0"/>
              <a:buChar char="•"/>
            </a:pPr>
            <a:r>
              <a:rPr lang="en-US" altLang="en-US" sz="1200" dirty="0" smtClean="0">
                <a:latin typeface="Arial" pitchFamily="34" charset="0"/>
                <a:cs typeface="Arial" pitchFamily="34" charset="0"/>
              </a:rPr>
              <a:t>The</a:t>
            </a:r>
            <a:r>
              <a:rPr lang="en-US" altLang="en-US" sz="1200" baseline="0" dirty="0" smtClean="0">
                <a:latin typeface="Arial" pitchFamily="34" charset="0"/>
                <a:cs typeface="Arial" pitchFamily="34" charset="0"/>
              </a:rPr>
              <a:t> responsibilities of the Fed include:</a:t>
            </a:r>
          </a:p>
          <a:p>
            <a:pPr marL="628650" lvl="1" indent="-171450">
              <a:buFont typeface="Arial" panose="020B0604020202020204" pitchFamily="34" charset="0"/>
              <a:buChar char="•"/>
            </a:pPr>
            <a:r>
              <a:rPr lang="en-US" altLang="en-US" sz="1200" baseline="0" dirty="0" smtClean="0">
                <a:latin typeface="Arial" pitchFamily="34" charset="0"/>
                <a:cs typeface="Arial" pitchFamily="34" charset="0"/>
              </a:rPr>
              <a:t>Conducting monetary policy: manipulating the money supply to reduce </a:t>
            </a:r>
            <a:r>
              <a:rPr lang="en-US" sz="1200" b="0" i="0" u="none" strike="noStrike" kern="1200" baseline="0" dirty="0" smtClean="0">
                <a:solidFill>
                  <a:schemeClr val="tx1"/>
                </a:solidFill>
                <a:latin typeface="+mn-lt"/>
                <a:ea typeface="MS PGothic" pitchFamily="34" charset="-128"/>
                <a:cs typeface="MS PGothic" pitchFamily="34" charset="-128"/>
              </a:rPr>
              <a:t>macroeconomic fluctuations.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Serving as the bank for banks (i.e., holding deposits and issuing loans to banks).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Regulating banks and ensuring financial stability of banks.</a:t>
            </a:r>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b="0" i="1" dirty="0" smtClean="0"/>
          </a:p>
          <a:p>
            <a:pPr marL="171450" indent="-171450">
              <a:buFont typeface="Arial" panose="020B0604020202020204" pitchFamily="34" charset="0"/>
              <a:buChar char="•"/>
            </a:pPr>
            <a:r>
              <a:rPr lang="en-US" altLang="en-US" dirty="0" smtClean="0"/>
              <a:t>Federal funds are deposits that private banks hold on reserve at the Fed. </a:t>
            </a:r>
          </a:p>
          <a:p>
            <a:pPr marL="171450" indent="-171450">
              <a:buFont typeface="Arial" panose="020B0604020202020204" pitchFamily="34" charset="0"/>
              <a:buChar char="•"/>
            </a:pPr>
            <a:r>
              <a:rPr lang="en-US" altLang="en-US" dirty="0" smtClean="0"/>
              <a:t>The word </a:t>
            </a:r>
            <a:r>
              <a:rPr lang="ja-JP" altLang="en-US" dirty="0" smtClean="0"/>
              <a:t>“</a:t>
            </a:r>
            <a:r>
              <a:rPr lang="en-US" altLang="ja-JP" dirty="0" smtClean="0"/>
              <a:t>federal</a:t>
            </a:r>
            <a:r>
              <a:rPr lang="ja-JP" altLang="en-US" dirty="0" smtClean="0"/>
              <a:t>”</a:t>
            </a:r>
            <a:r>
              <a:rPr lang="en-US" altLang="ja-JP" dirty="0" smtClean="0"/>
              <a:t> seems to denote that these are government funds, but they are private funds held on deposit at a </a:t>
            </a:r>
            <a:r>
              <a:rPr lang="en-US" altLang="ja-JP" i="1" dirty="0" smtClean="0"/>
              <a:t>federal </a:t>
            </a:r>
            <a:r>
              <a:rPr lang="en-US" altLang="ja-JP" dirty="0" smtClean="0"/>
              <a:t>agency (the Fed). </a:t>
            </a:r>
          </a:p>
          <a:p>
            <a:pPr marL="171450" indent="-171450">
              <a:buFont typeface="Arial" panose="020B0604020202020204" pitchFamily="34" charset="0"/>
              <a:buChar char="•"/>
            </a:pPr>
            <a:r>
              <a:rPr lang="en-US" altLang="ja-JP" dirty="0" smtClean="0"/>
              <a:t>These deposits are part of the reserves that banks set aside, along with physical currency in the vault at the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Banks keep reserves at the Fed so the Fed can clear loans between banks.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These are often very short-term loans.</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Banks also make loans to each other in order to make quick adjustments to their balance sheets.</a:t>
            </a:r>
          </a:p>
          <a:p>
            <a:pPr marL="171450" indent="-171450">
              <a:buFont typeface="Arial" panose="020B0604020202020204" pitchFamily="34" charset="0"/>
              <a:buChar char="•"/>
            </a:pPr>
            <a:r>
              <a:rPr lang="en-US" altLang="ja-JP" sz="1200" b="0" i="0" u="none" strike="noStrike" kern="1200" baseline="0" dirty="0" smtClean="0">
                <a:solidFill>
                  <a:schemeClr val="tx1"/>
                </a:solidFill>
                <a:latin typeface="+mn-lt"/>
                <a:ea typeface="MS PGothic" pitchFamily="34" charset="-128"/>
              </a:rPr>
              <a:t>For example, if a bank is below its reserve requirement at the end of the day, they may take out a short-term loan from another bank.</a:t>
            </a:r>
            <a:endParaRPr lang="en-US" altLang="en-US" dirty="0" smtClean="0"/>
          </a:p>
          <a:p>
            <a:pPr marL="171450" indent="-171450">
              <a:buFont typeface="Arial" panose="020B0604020202020204" pitchFamily="34" charset="0"/>
              <a:buChar char="•"/>
            </a:pPr>
            <a:r>
              <a:rPr lang="en-US" altLang="en-US" dirty="0" smtClean="0"/>
              <a:t>The federal funds rate is the interest rate on loans between banks. </a:t>
            </a:r>
          </a:p>
          <a:p>
            <a:pPr marL="171450" indent="-171450">
              <a:buFont typeface="Arial" panose="020B0604020202020204" pitchFamily="34" charset="0"/>
              <a:buChar char="•"/>
            </a:pPr>
            <a:r>
              <a:rPr lang="en-US" altLang="en-US" dirty="0" smtClean="0"/>
              <a:t>While this rate is not set by the Fed (it is negotiated between private banks), the Fed uses monetary policy to make the rate rise and fall within a target region.</a:t>
            </a:r>
          </a:p>
          <a:p>
            <a:pPr marL="171450" indent="-171450">
              <a:buFont typeface="Arial" panose="020B0604020202020204" pitchFamily="34" charset="0"/>
              <a:buChar char="•"/>
            </a:pPr>
            <a:r>
              <a:rPr lang="en-US" altLang="en-US" dirty="0" smtClean="0"/>
              <a:t>In recent times, this has been the most influential monetary policy tool (although, since 2008, the focus has</a:t>
            </a:r>
            <a:r>
              <a:rPr lang="en-US" altLang="en-US" baseline="0" dirty="0" smtClean="0"/>
              <a:t> shifted away from the federal funds rate).</a:t>
            </a:r>
          </a:p>
          <a:p>
            <a:pPr marL="0" indent="0">
              <a:buFont typeface="Arial" panose="020B0604020202020204" pitchFamily="34" charset="0"/>
              <a:buNone/>
            </a:pPr>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When banks were struggling in 2008, financial market participants were assured that troubled banks could rely on the Federal Reserve to fortify failing banks with discount loans. </a:t>
            </a:r>
          </a:p>
          <a:p>
            <a:pPr marL="171450" indent="-171450">
              <a:buFont typeface="Arial" panose="020B0604020202020204" pitchFamily="34" charset="0"/>
              <a:buChar char="•"/>
            </a:pPr>
            <a:r>
              <a:rPr lang="en-US" altLang="en-US" dirty="0" smtClean="0"/>
              <a:t>In fact, for the first time in history, other financial firms were allowed to borrow from the Fed. </a:t>
            </a:r>
          </a:p>
          <a:p>
            <a:pPr marL="171450" indent="-171450">
              <a:buFont typeface="Arial" panose="020B0604020202020204" pitchFamily="34" charset="0"/>
              <a:buChar char="•"/>
            </a:pPr>
            <a:r>
              <a:rPr lang="en-US" altLang="en-US" dirty="0" smtClean="0"/>
              <a:t>The Fed even extended an $85 billion loan to A.I.G. (an insurance company) that had written insurance policies for financial securities.</a:t>
            </a:r>
          </a:p>
          <a:p>
            <a:endParaRPr lang="en-US" altLang="en-US" dirty="0" smtClean="0"/>
          </a:p>
          <a:p>
            <a:pPr marL="0" indent="0">
              <a:buFont typeface="Arial" panose="020B0604020202020204" pitchFamily="34" charset="0"/>
              <a:buNone/>
            </a:pPr>
            <a:r>
              <a:rPr lang="en-US" altLang="en-US" dirty="0" smtClean="0"/>
              <a:t>Recall that with the FDIC and the existence of moral hazard, both depositors and banks have reduced incentives to monitor the risk of bank assets.</a:t>
            </a:r>
          </a:p>
          <a:p>
            <a:pPr marL="171450" indent="-171450">
              <a:buFont typeface="Arial" panose="020B0604020202020204" pitchFamily="34" charset="0"/>
              <a:buChar char="•"/>
            </a:pPr>
            <a:r>
              <a:rPr lang="en-US" altLang="en-US" dirty="0" smtClean="0"/>
              <a:t>The government can help regulate this.</a:t>
            </a:r>
          </a:p>
          <a:p>
            <a:pPr marL="171450" indent="-171450">
              <a:buFont typeface="Arial" panose="020B0604020202020204" pitchFamily="34" charset="0"/>
              <a:buChar char="•"/>
            </a:pPr>
            <a:r>
              <a:rPr lang="en-US" altLang="en-US" dirty="0" smtClean="0"/>
              <a:t>As a regulator of banks, the responsibilities of the Fed include the setting and monitoring of reserve requirements.</a:t>
            </a:r>
          </a:p>
          <a:p>
            <a:pPr marL="171450" indent="-171450">
              <a:buFont typeface="Arial" panose="020B0604020202020204" pitchFamily="34" charset="0"/>
              <a:buChar char="•"/>
            </a:pPr>
            <a:r>
              <a:rPr lang="en-US" altLang="en-US" dirty="0" smtClean="0"/>
              <a:t>The Fed monitors the balance sheets of banks with an eye toward limiting the riskiness of the assets banks hold.</a:t>
            </a:r>
          </a:p>
          <a:p>
            <a:pPr marL="171450" indent="-171450">
              <a:buFont typeface="Arial" panose="020B0604020202020204" pitchFamily="34" charset="0"/>
              <a:buChar char="•"/>
            </a:pPr>
            <a:r>
              <a:rPr lang="en-US" altLang="en-US" dirty="0" smtClean="0"/>
              <a:t>Why monitor private banks’ risks but not other private firms?</a:t>
            </a:r>
          </a:p>
          <a:p>
            <a:pPr marL="628650" lvl="1" indent="-171450">
              <a:buFont typeface="Arial" panose="020B0604020202020204" pitchFamily="34" charset="0"/>
              <a:buChar char="•"/>
            </a:pPr>
            <a:r>
              <a:rPr lang="en-US" altLang="en-US" dirty="0" smtClean="0"/>
              <a:t>Due to the interconnectivity of assets, bank problems can quickly spread to the entire industry.</a:t>
            </a:r>
          </a:p>
          <a:p>
            <a:pPr marL="628650" lvl="1" indent="-171450">
              <a:buFont typeface="Arial" panose="020B0604020202020204" pitchFamily="34" charset="0"/>
              <a:buChar char="•"/>
            </a:pPr>
            <a:r>
              <a:rPr lang="en-US" altLang="en-US" dirty="0" smtClean="0"/>
              <a:t>Moral hazard in banking industry (related to FDIC, discussed earlier).</a:t>
            </a:r>
          </a:p>
          <a:p>
            <a:endParaRPr lang="en-US" altLang="en-US" dirty="0" smtClean="0"/>
          </a:p>
          <a:p>
            <a:r>
              <a:rPr lang="en-US" altLang="en-US" b="0" i="1" dirty="0" smtClean="0"/>
              <a:t>Image on the slide:</a:t>
            </a:r>
            <a:r>
              <a:rPr lang="en-US" altLang="en-US" b="0" i="1" baseline="0" dirty="0" smtClean="0"/>
              <a:t> </a:t>
            </a:r>
            <a:r>
              <a:rPr lang="en-US" altLang="en-US" dirty="0" smtClean="0"/>
              <a:t>Federal Reserve in Washington, D.C.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We use money all the time. Even little children know we use money to buy stuff.</a:t>
            </a:r>
            <a:r>
              <a:rPr lang="en-US" altLang="en-US" baseline="0" dirty="0" smtClean="0"/>
              <a:t> </a:t>
            </a:r>
            <a:r>
              <a:rPr lang="en-US" altLang="en-US" dirty="0" smtClean="0"/>
              <a:t>But what is included in our</a:t>
            </a:r>
            <a:r>
              <a:rPr lang="en-US" altLang="en-US" baseline="0" dirty="0" smtClean="0"/>
              <a:t> definition of money</a:t>
            </a:r>
            <a:r>
              <a:rPr lang="en-US" altLang="en-US" dirty="0" smtClean="0"/>
              <a:t>?</a:t>
            </a:r>
          </a:p>
          <a:p>
            <a:pPr marL="171450" indent="-171450">
              <a:buFont typeface="Arial" panose="020B0604020202020204" pitchFamily="34" charset="0"/>
              <a:buChar char="•"/>
            </a:pPr>
            <a:r>
              <a:rPr lang="en-US" altLang="en-US" dirty="0" smtClean="0"/>
              <a:t>The quantity of money in the economy is important. </a:t>
            </a:r>
          </a:p>
          <a:p>
            <a:pPr marL="171450" indent="-171450">
              <a:buFont typeface="Arial" panose="020B0604020202020204" pitchFamily="34" charset="0"/>
              <a:buChar char="•"/>
            </a:pPr>
            <a:r>
              <a:rPr lang="en-US" altLang="en-US" dirty="0" smtClean="0"/>
              <a:t>It affects the ease of making purchases</a:t>
            </a:r>
            <a:r>
              <a:rPr lang="en-US" altLang="en-US" baseline="0" dirty="0" smtClean="0"/>
              <a:t> and it affects the price level.</a:t>
            </a:r>
            <a:endParaRPr lang="en-US" altLang="en-US" dirty="0" smtClean="0"/>
          </a:p>
          <a:p>
            <a:pPr marL="171450" indent="-171450">
              <a:buFont typeface="Arial" panose="020B0604020202020204" pitchFamily="34" charset="0"/>
              <a:buChar char="•"/>
            </a:pPr>
            <a:r>
              <a:rPr lang="ja-JP" altLang="en-US" dirty="0" smtClean="0"/>
              <a:t>“</a:t>
            </a:r>
            <a:r>
              <a:rPr lang="en-US" altLang="ja-JP" dirty="0" smtClean="0"/>
              <a:t>Currency</a:t>
            </a:r>
            <a:r>
              <a:rPr lang="ja-JP" altLang="en-US" dirty="0" smtClean="0"/>
              <a:t>”</a:t>
            </a:r>
            <a:r>
              <a:rPr lang="en-US" altLang="ja-JP" dirty="0" smtClean="0"/>
              <a:t> is the bills and coins, but money is more than that.</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altLang="ja-JP" dirty="0" smtClean="0"/>
              <a:t>In order to be considered</a:t>
            </a:r>
            <a:r>
              <a:rPr lang="en-US" altLang="ja-JP" baseline="0" dirty="0" smtClean="0"/>
              <a:t> money, three criteria must be met. Money must serve as a:</a:t>
            </a:r>
          </a:p>
          <a:p>
            <a:pPr marL="171450" lvl="0" indent="-171450">
              <a:buFont typeface="Arial" panose="020B0604020202020204" pitchFamily="34" charset="0"/>
              <a:buChar char="•"/>
            </a:pPr>
            <a:r>
              <a:rPr lang="en-US" altLang="ja-JP" baseline="0" dirty="0" smtClean="0"/>
              <a:t>Medium of exchange</a:t>
            </a:r>
          </a:p>
          <a:p>
            <a:pPr marL="171450" lvl="0" indent="-171450">
              <a:buFont typeface="Arial" panose="020B0604020202020204" pitchFamily="34" charset="0"/>
              <a:buChar char="•"/>
            </a:pPr>
            <a:r>
              <a:rPr lang="en-US" altLang="ja-JP" baseline="0" dirty="0" smtClean="0"/>
              <a:t>Unit of account</a:t>
            </a:r>
          </a:p>
          <a:p>
            <a:pPr marL="171450" lvl="0" indent="-171450">
              <a:buFont typeface="Arial" panose="020B0604020202020204" pitchFamily="34" charset="0"/>
              <a:buChar char="•"/>
            </a:pPr>
            <a:r>
              <a:rPr lang="en-US" altLang="ja-JP" baseline="0" dirty="0" smtClean="0"/>
              <a:t>Store of value</a:t>
            </a:r>
            <a:endParaRPr lang="en-US" altLang="ja-JP"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17.6</a:t>
            </a:r>
          </a:p>
          <a:p>
            <a:endParaRPr lang="en-US" altLang="en-US" b="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figure on the slide illustrates how the relationship between the Fed and banks is analogous to the relationship between banks and households and firms.</a:t>
            </a:r>
          </a:p>
          <a:p>
            <a:pPr marL="171450" indent="-171450">
              <a:buFont typeface="Arial" panose="020B0604020202020204" pitchFamily="34" charset="0"/>
              <a:buChar char="•"/>
            </a:pPr>
            <a:r>
              <a:rPr lang="en-US" altLang="en-US" dirty="0" smtClean="0"/>
              <a:t>First, we hold deposits at banks, and banks hold deposits at the Fed; these are the </a:t>
            </a:r>
            <a:r>
              <a:rPr lang="ja-JP" altLang="en-US" dirty="0" smtClean="0"/>
              <a:t>“</a:t>
            </a:r>
            <a:r>
              <a:rPr lang="en-US" altLang="ja-JP" dirty="0" smtClean="0"/>
              <a:t>federal funds.</a:t>
            </a:r>
            <a:r>
              <a:rPr lang="ja-JP" altLang="en-US" dirty="0" smtClean="0"/>
              <a:t>”</a:t>
            </a:r>
            <a:endParaRPr lang="en-US" altLang="ja-JP" dirty="0" smtClean="0"/>
          </a:p>
          <a:p>
            <a:pPr marL="171450" indent="-171450">
              <a:buFont typeface="Arial" panose="020B0604020202020204" pitchFamily="34" charset="0"/>
              <a:buChar char="•"/>
            </a:pPr>
            <a:r>
              <a:rPr lang="en-US" altLang="ja-JP" dirty="0" smtClean="0"/>
              <a:t>Second, we take loans from banks, and banks take loans from the Fed; these loans are called </a:t>
            </a:r>
            <a:r>
              <a:rPr lang="ja-JP" altLang="en-US" dirty="0" smtClean="0"/>
              <a:t>“</a:t>
            </a:r>
            <a:r>
              <a:rPr lang="en-US" altLang="ja-JP" dirty="0" smtClean="0"/>
              <a:t>discount loans.</a:t>
            </a:r>
            <a:r>
              <a:rPr lang="ja-JP" altLang="en-US" dirty="0" smtClean="0"/>
              <a:t>”</a:t>
            </a:r>
            <a:endParaRPr lang="en-US" altLang="ja-JP"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First click:</a:t>
            </a:r>
          </a:p>
          <a:p>
            <a:pPr marL="171450" indent="-171450">
              <a:buFont typeface="Arial" charset="0"/>
              <a:buChar char="•"/>
            </a:pPr>
            <a:r>
              <a:rPr lang="en-US" altLang="en-US" dirty="0" smtClean="0"/>
              <a:t>Commercial Banks</a:t>
            </a:r>
            <a:r>
              <a:rPr lang="en-US" altLang="en-US" baseline="0" dirty="0" smtClean="0"/>
              <a:t> box appears.</a:t>
            </a:r>
          </a:p>
          <a:p>
            <a:pPr marL="0" indent="0">
              <a:buFont typeface="Arial" charset="0"/>
              <a:buNone/>
            </a:pPr>
            <a:r>
              <a:rPr lang="en-US" altLang="en-US" baseline="0" dirty="0" smtClean="0"/>
              <a:t>Second click:</a:t>
            </a:r>
          </a:p>
          <a:p>
            <a:pPr marL="171450" indent="-171450">
              <a:buFont typeface="Arial" charset="0"/>
              <a:buChar char="•"/>
            </a:pPr>
            <a:r>
              <a:rPr lang="en-US" altLang="en-US" baseline="0" dirty="0" smtClean="0"/>
              <a:t>Households and firms make deposits into commercial banks.</a:t>
            </a:r>
          </a:p>
          <a:p>
            <a:pPr marL="171450" indent="-171450">
              <a:buFont typeface="Arial" charset="0"/>
              <a:buChar char="•"/>
            </a:pPr>
            <a:r>
              <a:rPr lang="en-US" altLang="en-US" baseline="0" dirty="0" smtClean="0"/>
              <a:t>Commercial banks loan to households and firms.</a:t>
            </a:r>
          </a:p>
          <a:p>
            <a:pPr marL="0" indent="0">
              <a:buFont typeface="Arial" charset="0"/>
              <a:buNone/>
            </a:pPr>
            <a:r>
              <a:rPr lang="en-US" altLang="en-US" baseline="0" dirty="0" smtClean="0"/>
              <a:t>Third click:</a:t>
            </a:r>
          </a:p>
          <a:p>
            <a:pPr marL="171450" indent="-171450">
              <a:buFont typeface="Arial" charset="0"/>
              <a:buChar char="•"/>
            </a:pPr>
            <a:r>
              <a:rPr lang="en-US" altLang="en-US" baseline="0" dirty="0" smtClean="0"/>
              <a:t>Federal Reserve box appears.</a:t>
            </a:r>
          </a:p>
          <a:p>
            <a:pPr marL="0" indent="0">
              <a:buFont typeface="Arial" charset="0"/>
              <a:buNone/>
            </a:pPr>
            <a:r>
              <a:rPr lang="en-US" altLang="en-US" baseline="0" dirty="0" smtClean="0"/>
              <a:t>Fourth click:</a:t>
            </a:r>
          </a:p>
          <a:p>
            <a:pPr marL="171450" indent="-171450">
              <a:buFont typeface="Arial" charset="0"/>
              <a:buChar char="•"/>
            </a:pPr>
            <a:r>
              <a:rPr lang="en-US" altLang="en-US" baseline="0" dirty="0" smtClean="0"/>
              <a:t>Commercial banks make deposits into the Federal Reserve.</a:t>
            </a:r>
          </a:p>
          <a:p>
            <a:pPr marL="171450" indent="-171450">
              <a:buFont typeface="Arial" charset="0"/>
              <a:buChar char="•"/>
            </a:pPr>
            <a:r>
              <a:rPr lang="en-US" altLang="en-US" baseline="0" dirty="0" smtClean="0"/>
              <a:t>The Fed loans to commercial banks.</a:t>
            </a:r>
          </a:p>
          <a:p>
            <a:pPr marL="171450" indent="-171450">
              <a:buFont typeface="Arial" charset="0"/>
              <a:buChar char="•"/>
            </a:pPr>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Fed undertakes open market operations every business day.</a:t>
            </a:r>
          </a:p>
          <a:p>
            <a:pPr marL="171450" indent="-171450">
              <a:buFont typeface="Arial" panose="020B0604020202020204" pitchFamily="34" charset="0"/>
              <a:buChar char="•"/>
            </a:pPr>
            <a:r>
              <a:rPr lang="en-US" altLang="en-US" dirty="0" smtClean="0"/>
              <a:t>Typically, the goal is to keep market conditions exactly as they were the day before.</a:t>
            </a:r>
          </a:p>
          <a:p>
            <a:pPr marL="171450" indent="-171450">
              <a:buFont typeface="Arial" panose="020B0604020202020204" pitchFamily="34" charset="0"/>
              <a:buChar char="•"/>
            </a:pPr>
            <a:r>
              <a:rPr lang="en-US" altLang="en-US" dirty="0" smtClean="0"/>
              <a:t>But open market operations is also the primary tool used to expand or contract the money supply in order to affect the macroeconomy.</a:t>
            </a:r>
          </a:p>
          <a:p>
            <a:pPr marL="171450" indent="-171450">
              <a:buFont typeface="Arial" panose="020B0604020202020204" pitchFamily="34" charset="0"/>
              <a:buChar char="•"/>
            </a:pPr>
            <a:r>
              <a:rPr lang="en-US" altLang="en-US" dirty="0" smtClean="0"/>
              <a:t>In 2008, the Fed implemented nine new monetary policy tools, creatively attempting to provide funds to financial markets in the midst of unstable conditions.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With open market operations, the Fed uses new money to buy something in the economy.</a:t>
            </a:r>
          </a:p>
          <a:p>
            <a:pPr marL="171450" indent="-171450">
              <a:buFont typeface="Arial" panose="020B0604020202020204" pitchFamily="34" charset="0"/>
              <a:buChar char="•"/>
            </a:pPr>
            <a:r>
              <a:rPr lang="en-US" altLang="en-US" dirty="0" smtClean="0"/>
              <a:t>What do they buy? They usually buy U.S. Treasury securities.</a:t>
            </a:r>
          </a:p>
          <a:p>
            <a:endParaRPr lang="en-US" altLang="en-US" dirty="0" smtClean="0"/>
          </a:p>
          <a:p>
            <a:pPr marL="0" indent="0">
              <a:buFont typeface="Arial" panose="020B0604020202020204" pitchFamily="34" charset="0"/>
              <a:buNone/>
            </a:pPr>
            <a:r>
              <a:rPr lang="en-US" altLang="en-US" dirty="0" smtClean="0"/>
              <a:t>If the Fed bought tangible goods, commodities, or real estate (as opposed to securities), it</a:t>
            </a:r>
            <a:r>
              <a:rPr lang="ja-JP" altLang="en-US" dirty="0" smtClean="0"/>
              <a:t>’</a:t>
            </a:r>
            <a:r>
              <a:rPr lang="en-US" altLang="ja-JP" dirty="0" smtClean="0"/>
              <a:t>d cause problems in that market.</a:t>
            </a:r>
          </a:p>
          <a:p>
            <a:pPr marL="171450" indent="-171450">
              <a:buFont typeface="Arial" panose="020B0604020202020204" pitchFamily="34" charset="0"/>
              <a:buChar char="•"/>
            </a:pPr>
            <a:r>
              <a:rPr lang="en-US" altLang="ja-JP" dirty="0" smtClean="0"/>
              <a:t>Imagine you are the manager of a bagel shop in Washington, D.C., and Janet Yellen walked in with a request for $20 billion worth of bagels.</a:t>
            </a:r>
          </a:p>
          <a:p>
            <a:pPr marL="171450" indent="-171450">
              <a:buFont typeface="Arial" panose="020B0604020202020204" pitchFamily="34" charset="0"/>
              <a:buChar char="•"/>
            </a:pPr>
            <a:r>
              <a:rPr lang="en-US" altLang="ja-JP" dirty="0" smtClean="0"/>
              <a:t>It would have the same effect on the money supply</a:t>
            </a:r>
            <a:r>
              <a:rPr lang="en-US" altLang="ja-JP" baseline="0" dirty="0" smtClean="0"/>
              <a:t> but would also have negative consequences.</a:t>
            </a:r>
            <a:endParaRPr lang="en-US" altLang="ja-JP" dirty="0" smtClean="0"/>
          </a:p>
          <a:p>
            <a:pPr marL="171450" indent="-171450">
              <a:buFont typeface="Arial" panose="020B0604020202020204" pitchFamily="34" charset="0"/>
              <a:buChar char="•"/>
            </a:pPr>
            <a:r>
              <a:rPr lang="en-US" altLang="ja-JP" dirty="0" smtClean="0"/>
              <a:t>But the market for U.S. Treasuries is big enough to accommodate these purchases seamlessly.</a:t>
            </a:r>
          </a:p>
          <a:p>
            <a:pPr marL="171450" indent="-171450">
              <a:buFont typeface="Arial" panose="020B0604020202020204" pitchFamily="34" charset="0"/>
              <a:buChar char="•"/>
            </a:pPr>
            <a:r>
              <a:rPr lang="en-US" altLang="ja-JP" dirty="0" smtClean="0"/>
              <a:t>The daily volume in the U.S. Treasury market is over $500 billion, so the Fed can buy and sell without difficulty.</a:t>
            </a:r>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dirty="0" smtClean="0"/>
              <a:t>Animated Figure 17.7</a:t>
            </a:r>
          </a:p>
          <a:p>
            <a:endParaRPr lang="en-US" altLang="en-US" b="1" dirty="0" smtClean="0"/>
          </a:p>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The figure on</a:t>
            </a:r>
            <a:r>
              <a:rPr lang="en-US" altLang="en-US" baseline="0" dirty="0" smtClean="0"/>
              <a:t> the slide</a:t>
            </a:r>
            <a:r>
              <a:rPr lang="en-US" altLang="en-US" dirty="0" smtClean="0"/>
              <a:t> summarizes how open market operations work.</a:t>
            </a:r>
          </a:p>
          <a:p>
            <a:pPr marL="171450" indent="-171450">
              <a:buFont typeface="Arial" panose="020B0604020202020204" pitchFamily="34" charset="0"/>
              <a:buChar char="•"/>
            </a:pPr>
            <a:r>
              <a:rPr lang="en-US" altLang="en-US" dirty="0" smtClean="0"/>
              <a:t>When the Fed purchases bonds, it essentially creates new money and trades this money with financial institutions for their Treasury bonds.</a:t>
            </a:r>
          </a:p>
          <a:p>
            <a:pPr marL="171450" indent="-171450">
              <a:buFont typeface="Arial" panose="020B0604020202020204" pitchFamily="34" charset="0"/>
              <a:buChar char="•"/>
            </a:pPr>
            <a:r>
              <a:rPr lang="en-US" altLang="en-US" dirty="0" smtClean="0"/>
              <a:t>The end result is more money in the economy.</a:t>
            </a:r>
          </a:p>
          <a:p>
            <a:pPr marL="171450" indent="-171450">
              <a:buFont typeface="Arial" panose="020B0604020202020204" pitchFamily="34" charset="0"/>
              <a:buChar char="•"/>
            </a:pPr>
            <a:r>
              <a:rPr lang="en-US" altLang="en-US" dirty="0" smtClean="0"/>
              <a:t>On the other side, when the Fed sells bonds to financial institutions, it exchanges bonds for existing money, essentially taking the money out of the economy.</a:t>
            </a:r>
          </a:p>
          <a:p>
            <a:pPr marL="171450" indent="-171450">
              <a:buFont typeface="Arial" panose="020B0604020202020204" pitchFamily="34" charset="0"/>
              <a:buChar char="•"/>
            </a:pPr>
            <a:r>
              <a:rPr lang="en-US" altLang="en-US" dirty="0" smtClean="0"/>
              <a:t>The end result is less money in the economy.</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First click:</a:t>
            </a:r>
          </a:p>
          <a:p>
            <a:pPr marL="171450" indent="-171450">
              <a:buFont typeface="Arial" charset="0"/>
              <a:buChar char="•"/>
            </a:pPr>
            <a:r>
              <a:rPr lang="en-US" altLang="en-US" dirty="0" smtClean="0"/>
              <a:t>Fed and Financial</a:t>
            </a:r>
            <a:r>
              <a:rPr lang="en-US" altLang="en-US" baseline="0" dirty="0" smtClean="0"/>
              <a:t> Institutions boxes appear on the left.</a:t>
            </a:r>
          </a:p>
          <a:p>
            <a:pPr marL="0" indent="0">
              <a:buFont typeface="Arial" charset="0"/>
              <a:buNone/>
            </a:pPr>
            <a:r>
              <a:rPr lang="en-US" altLang="en-US" baseline="0" dirty="0" smtClean="0"/>
              <a:t>Second click:</a:t>
            </a:r>
          </a:p>
          <a:p>
            <a:pPr marL="171450" indent="-171450">
              <a:buFont typeface="Arial" charset="0"/>
              <a:buChar char="•"/>
            </a:pPr>
            <a:r>
              <a:rPr lang="en-US" altLang="en-US" baseline="0" dirty="0" smtClean="0"/>
              <a:t>“Bonds” arrow from financial institutions to fed</a:t>
            </a:r>
          </a:p>
          <a:p>
            <a:pPr marL="0" indent="0">
              <a:buFont typeface="Arial" charset="0"/>
              <a:buNone/>
            </a:pPr>
            <a:r>
              <a:rPr lang="en-US" altLang="en-US" baseline="0" dirty="0" smtClean="0"/>
              <a:t>Third click:</a:t>
            </a:r>
          </a:p>
          <a:p>
            <a:pPr marL="171450" indent="-171450">
              <a:buFont typeface="Arial" charset="0"/>
              <a:buChar char="•"/>
            </a:pPr>
            <a:r>
              <a:rPr lang="en-US" altLang="en-US" baseline="0" dirty="0" smtClean="0"/>
              <a:t>“$$” arrow from fed to financial institutions.</a:t>
            </a:r>
          </a:p>
          <a:p>
            <a:pPr marL="0" indent="0">
              <a:buFont typeface="Arial" charset="0"/>
              <a:buNone/>
            </a:pPr>
            <a:r>
              <a:rPr lang="en-US" altLang="en-US" baseline="0" dirty="0" smtClean="0"/>
              <a:t>Fourth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Result: More money in the economy.</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t>Fifth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(b) Open market sale (contractionary): Fed exchanges bonds for existing dollars.</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t>Sixth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Fed and Financial</a:t>
            </a:r>
            <a:r>
              <a:rPr lang="en-US" altLang="en-US" baseline="0" dirty="0" smtClean="0"/>
              <a:t> Institutions boxes appear on the right.</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baseline="0" dirty="0" smtClean="0"/>
              <a:t>Seventh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“Bonds” arrow from fed to financial institutions</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baseline="0" dirty="0" smtClean="0"/>
              <a:t>Eighth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 arrow from financial institutions to fed.</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baseline="0" dirty="0" smtClean="0"/>
              <a:t>Ninth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Result: Less money in the economy.</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endParaRPr lang="en-US" altLang="en-US" baseline="0"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endParaRPr lang="en-US" altLang="en-US" baseline="0" dirty="0" smtClean="0"/>
          </a:p>
          <a:p>
            <a:pPr marL="171450" indent="-171450">
              <a:buFont typeface="Arial" charset="0"/>
              <a:buChar char="•"/>
            </a:pPr>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Typically, open market operations involves buying and selling </a:t>
            </a:r>
            <a:r>
              <a:rPr lang="en-US" altLang="en-US" i="1" u="none" dirty="0" smtClean="0"/>
              <a:t>short-term</a:t>
            </a:r>
            <a:r>
              <a:rPr lang="en-US" altLang="en-US" dirty="0" smtClean="0"/>
              <a:t> Treasury securities, bonds that mature in less than one year. </a:t>
            </a:r>
          </a:p>
          <a:p>
            <a:pPr marL="171450" indent="-171450">
              <a:buFont typeface="Arial" panose="020B0604020202020204" pitchFamily="34" charset="0"/>
              <a:buChar char="•"/>
            </a:pPr>
            <a:r>
              <a:rPr lang="en-US" altLang="en-US" dirty="0" smtClean="0"/>
              <a:t>With quantitative easing, the Fed expanded purchases to include $300 billion of </a:t>
            </a:r>
            <a:r>
              <a:rPr lang="en-US" altLang="en-US" i="1" u="none" dirty="0" smtClean="0"/>
              <a:t>long-term</a:t>
            </a:r>
            <a:r>
              <a:rPr lang="en-US" altLang="en-US" dirty="0" smtClean="0"/>
              <a:t> Treasury securities. </a:t>
            </a:r>
          </a:p>
          <a:p>
            <a:pPr marL="171450" indent="-171450">
              <a:buFont typeface="Arial" panose="020B0604020202020204" pitchFamily="34" charset="0"/>
              <a:buChar char="•"/>
            </a:pPr>
            <a:r>
              <a:rPr lang="en-US" altLang="en-US" dirty="0" smtClean="0"/>
              <a:t>Not only that, but the Fed also purchased $1.25 trillion in mortgage-backed securities, specifically targeting the housing market. </a:t>
            </a:r>
          </a:p>
          <a:p>
            <a:pPr marL="171450" indent="-171450">
              <a:buFont typeface="Arial" panose="020B0604020202020204" pitchFamily="34" charset="0"/>
              <a:buChar char="•"/>
            </a:pPr>
            <a:r>
              <a:rPr lang="en-US" altLang="en-US" dirty="0" smtClean="0"/>
              <a:t>Together with an additional $175 billion in purchases of securities from government-sponsored enterprises, this amounted to almost </a:t>
            </a:r>
            <a:r>
              <a:rPr lang="en-US" altLang="en-US" b="1" u="sng" dirty="0" smtClean="0"/>
              <a:t>$2 trillion</a:t>
            </a:r>
            <a:r>
              <a:rPr lang="en-US" altLang="en-US" dirty="0" smtClean="0"/>
              <a:t> worth of new funds injected into the economy.</a:t>
            </a:r>
          </a:p>
          <a:p>
            <a:pPr marL="171450" indent="-171450">
              <a:buFont typeface="Arial" panose="020B0604020202020204" pitchFamily="34" charset="0"/>
              <a:buChar char="•"/>
            </a:pPr>
            <a:r>
              <a:rPr lang="en-US" altLang="en-US" sz="1200" dirty="0" smtClean="0">
                <a:latin typeface="Arial" panose="020B0604020202020204" pitchFamily="34" charset="0"/>
              </a:rPr>
              <a:t>It amounts to the Fed</a:t>
            </a:r>
            <a:r>
              <a:rPr lang="en-US" altLang="en-US" sz="1200" baseline="0" dirty="0" smtClean="0">
                <a:latin typeface="Arial" panose="020B0604020202020204" pitchFamily="34" charset="0"/>
              </a:rPr>
              <a:t> </a:t>
            </a:r>
            <a:r>
              <a:rPr lang="en-US" altLang="en-US" sz="1200" dirty="0" smtClean="0">
                <a:latin typeface="Arial" panose="020B0604020202020204" pitchFamily="34" charset="0"/>
              </a:rPr>
              <a:t>printing trillions of new dollars and putting</a:t>
            </a:r>
            <a:r>
              <a:rPr lang="en-US" altLang="en-US" sz="1200" baseline="0" dirty="0" smtClean="0">
                <a:latin typeface="Arial" panose="020B0604020202020204" pitchFamily="34" charset="0"/>
              </a:rPr>
              <a:t> </a:t>
            </a:r>
            <a:r>
              <a:rPr lang="en-US" altLang="en-US" sz="1200" dirty="0" smtClean="0">
                <a:latin typeface="Arial" panose="020B0604020202020204" pitchFamily="34" charset="0"/>
              </a:rPr>
              <a:t>them in targeted sectors.</a:t>
            </a:r>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17.8</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Fed had already bought so many securities on the open market, the lower interest rates caused by these huge purchases had already pushed short-term interest rates down to zero.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was the boundary of actions the Fed could take with regard to influencing short-term rates, so the Fed looked for other tools.</a:t>
            </a:r>
            <a:endParaRPr lang="en-US" altLang="en-US" b="1" i="1" dirty="0" smtClean="0"/>
          </a:p>
          <a:p>
            <a:endParaRPr lang="en-US" altLang="en-US" b="1" i="1" dirty="0" smtClean="0"/>
          </a:p>
          <a:p>
            <a:pPr marL="0" indent="0">
              <a:buFont typeface="Arial" panose="020B0604020202020204" pitchFamily="34" charset="0"/>
              <a:buNone/>
            </a:pPr>
            <a:r>
              <a:rPr lang="en-US" altLang="en-US" dirty="0" smtClean="0"/>
              <a:t>The first round of quantitative easing started in November of 2008 and continued into the first quarter of 2010.</a:t>
            </a:r>
          </a:p>
          <a:p>
            <a:pPr marL="171450" indent="-171450">
              <a:buFont typeface="Arial" panose="020B0604020202020204" pitchFamily="34" charset="0"/>
              <a:buChar char="•"/>
            </a:pPr>
            <a:r>
              <a:rPr lang="en-US" altLang="en-US" dirty="0" smtClean="0"/>
              <a:t>At that point, the Fed was convinced that economic recovery was well underway. </a:t>
            </a:r>
          </a:p>
          <a:p>
            <a:pPr marL="171450" indent="-171450">
              <a:buFont typeface="Arial" panose="020B0604020202020204" pitchFamily="34" charset="0"/>
              <a:buChar char="•"/>
            </a:pPr>
            <a:r>
              <a:rPr lang="en-US" altLang="en-US" dirty="0" smtClean="0"/>
              <a:t>But conditions deteriorated over the second half of 2010, as the unemployment rate stayed around 9 percent and real GDP growth stalled.</a:t>
            </a:r>
          </a:p>
          <a:p>
            <a:endParaRPr lang="en-US" altLang="en-US" dirty="0" smtClean="0"/>
          </a:p>
          <a:p>
            <a:pPr marL="0" indent="0">
              <a:buFont typeface="Arial" panose="020B0604020202020204" pitchFamily="34" charset="0"/>
              <a:buNone/>
            </a:pPr>
            <a:r>
              <a:rPr lang="en-US" altLang="en-US" dirty="0" smtClean="0"/>
              <a:t>In November 2010, the Fed decided to engage in a second round of quantitative easing, dubbed </a:t>
            </a:r>
            <a:r>
              <a:rPr lang="ja-JP" altLang="en-US" dirty="0" smtClean="0"/>
              <a:t>“</a:t>
            </a:r>
            <a:r>
              <a:rPr lang="en-US" altLang="ja-JP" dirty="0" smtClean="0"/>
              <a:t>QE 2.</a:t>
            </a:r>
            <a:r>
              <a:rPr lang="ja-JP" altLang="en-US" dirty="0" smtClean="0"/>
              <a:t>”</a:t>
            </a:r>
            <a:r>
              <a:rPr lang="en-US" altLang="ja-JP" dirty="0" smtClean="0"/>
              <a:t> </a:t>
            </a:r>
          </a:p>
          <a:p>
            <a:pPr marL="171450" indent="-171450">
              <a:buFont typeface="Arial" panose="020B0604020202020204" pitchFamily="34" charset="0"/>
              <a:buChar char="•"/>
            </a:pPr>
            <a:r>
              <a:rPr lang="en-US" altLang="ja-JP" dirty="0" smtClean="0"/>
              <a:t>This round involved purchases of an additional $600 billion of long-term Treasury securities. </a:t>
            </a:r>
          </a:p>
          <a:p>
            <a:pPr marL="171450" indent="-171450">
              <a:buFont typeface="Arial" panose="020B0604020202020204" pitchFamily="34" charset="0"/>
              <a:buChar char="•"/>
            </a:pPr>
            <a:r>
              <a:rPr lang="en-US" altLang="ja-JP" dirty="0" smtClean="0"/>
              <a:t>The figure illustrates the timeline for these quantitative easing programs along with the quarterly growth rates of real GDP. </a:t>
            </a:r>
          </a:p>
          <a:p>
            <a:pPr marL="171450" indent="-171450">
              <a:buFont typeface="Arial" panose="020B0604020202020204" pitchFamily="34" charset="0"/>
              <a:buChar char="•"/>
            </a:pPr>
            <a:r>
              <a:rPr lang="en-US" altLang="ja-JP" dirty="0" smtClean="0"/>
              <a:t>The Fed implemented each of these when it was clear that traditional open market operations would not return the economy to stable growth rates. </a:t>
            </a:r>
          </a:p>
          <a:p>
            <a:r>
              <a:rPr lang="en-US" altLang="en-US" dirty="0" smtClean="0"/>
              <a:t> </a:t>
            </a:r>
          </a:p>
          <a:p>
            <a:pPr marL="0" indent="0">
              <a:buFont typeface="Arial" panose="020B0604020202020204" pitchFamily="34" charset="0"/>
              <a:buNone/>
            </a:pPr>
            <a:r>
              <a:rPr lang="en-US" altLang="en-US" dirty="0" smtClean="0"/>
              <a:t>In September 2011, as the economy continued to struggle toward consistent growth, Bernanke announced yet another variation of quantitative easing. </a:t>
            </a:r>
          </a:p>
          <a:p>
            <a:pPr marL="171450" indent="-171450">
              <a:buFont typeface="Arial" panose="020B0604020202020204" pitchFamily="34" charset="0"/>
              <a:buChar char="•"/>
            </a:pPr>
            <a:r>
              <a:rPr lang="en-US" altLang="en-US" dirty="0" smtClean="0"/>
              <a:t>The Fed would buy $400 billion worth of long-term Treasury securities and simultaneously sell $400 billion worth of short-term Treasury securities. </a:t>
            </a:r>
          </a:p>
          <a:p>
            <a:pPr marL="171450" indent="-171450">
              <a:buFont typeface="Arial" panose="020B0604020202020204" pitchFamily="34" charset="0"/>
              <a:buChar char="•"/>
            </a:pPr>
            <a:r>
              <a:rPr lang="en-US" altLang="en-US" dirty="0" smtClean="0"/>
              <a:t>This action became known as a </a:t>
            </a:r>
            <a:r>
              <a:rPr lang="ja-JP" altLang="en-US" dirty="0" smtClean="0"/>
              <a:t>“</a:t>
            </a:r>
            <a:r>
              <a:rPr lang="en-US" altLang="ja-JP" dirty="0" smtClean="0"/>
              <a:t>twist,</a:t>
            </a:r>
            <a:r>
              <a:rPr lang="ja-JP" altLang="en-US" dirty="0" smtClean="0"/>
              <a:t>”</a:t>
            </a:r>
            <a:r>
              <a:rPr lang="en-US" altLang="ja-JP" dirty="0" smtClean="0"/>
              <a:t> since it was not really adding money to the economy but attempting to reduce long-term interest rates and thereby encourage business investment.</a:t>
            </a:r>
          </a:p>
          <a:p>
            <a:endParaRPr lang="en-US" altLang="en-US"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In September 2012, the Fed announced an ongoing program to buy $40 billion worth of securities per month (this amount was later increased to $85 billion).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program, which became known as QE 3, lasted until October 2014.</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These two alternative monetary policy tools are historically important</a:t>
            </a:r>
            <a:r>
              <a:rPr lang="en-US" altLang="en-US" baseline="0" dirty="0" smtClean="0"/>
              <a:t> but have not been used recently.</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This implies that the Fed can change the money multiplier by changing the reserve requirement ratio. </a:t>
            </a:r>
          </a:p>
          <a:p>
            <a:pPr marL="171450" indent="-171450">
              <a:buFont typeface="Arial" panose="020B0604020202020204" pitchFamily="34" charset="0"/>
              <a:buChar char="•"/>
            </a:pPr>
            <a:r>
              <a:rPr lang="en-US" altLang="en-US" dirty="0" smtClean="0"/>
              <a:t>If the Fed lowers the reserve requirement ratio, the money multiplier increases.</a:t>
            </a:r>
          </a:p>
          <a:p>
            <a:pPr marL="171450" indent="-171450">
              <a:buFont typeface="Arial" panose="020B0604020202020204" pitchFamily="34" charset="0"/>
              <a:buChar char="•"/>
            </a:pPr>
            <a:r>
              <a:rPr lang="en-US" altLang="en-US" dirty="0" smtClean="0"/>
              <a:t>If the Fed raises the reserve requirement ratio, the money multiplier falls.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Raising the reserve rate means that the simple money multiplier will fall.</a:t>
            </a:r>
          </a:p>
          <a:p>
            <a:pPr marL="171450" indent="-171450">
              <a:buFont typeface="Arial" panose="020B0604020202020204" pitchFamily="34" charset="0"/>
              <a:buChar char="•"/>
            </a:pPr>
            <a:r>
              <a:rPr lang="en-US" altLang="en-US" dirty="0" smtClean="0"/>
              <a:t>Changing reserve requirements has unpredictable outcomes because the overall effects depend on the actions of banks. </a:t>
            </a:r>
          </a:p>
          <a:p>
            <a:pPr marL="171450" indent="-171450">
              <a:buFont typeface="Arial" panose="020B0604020202020204" pitchFamily="34" charset="0"/>
              <a:buChar char="•"/>
            </a:pPr>
            <a:r>
              <a:rPr lang="en-US" altLang="en-US" dirty="0" smtClean="0"/>
              <a:t>It is possible that the Fed could lower the reserve requirement and banks would not change their reserves.</a:t>
            </a:r>
          </a:p>
          <a:p>
            <a:pPr marL="171450" indent="-171450">
              <a:buFont typeface="Arial" panose="020B0604020202020204" pitchFamily="34" charset="0"/>
              <a:buChar char="•"/>
            </a:pPr>
            <a:r>
              <a:rPr lang="en-US" altLang="en-US" dirty="0" smtClean="0"/>
              <a:t>They still need some funds set aside in case customers seek withdrawals.</a:t>
            </a:r>
          </a:p>
          <a:p>
            <a:pPr marL="171450" indent="-171450">
              <a:buFont typeface="Arial" panose="020B0604020202020204" pitchFamily="34" charset="0"/>
              <a:buChar char="•"/>
            </a:pPr>
            <a:r>
              <a:rPr lang="en-US" altLang="en-US" dirty="0" smtClean="0"/>
              <a:t>So while this tool is very powerful in theory, in practice, its effects are unpredictable.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lvl="1" indent="-171450">
              <a:buFont typeface="Arial" panose="020B0604020202020204" pitchFamily="34" charset="0"/>
              <a:buChar char="•"/>
            </a:pPr>
            <a:r>
              <a:rPr lang="en-US" altLang="en-US" dirty="0" smtClean="0"/>
              <a:t>In</a:t>
            </a:r>
            <a:r>
              <a:rPr lang="en-US" altLang="en-US" baseline="0" dirty="0" smtClean="0"/>
              <a:t> their role as the lender of last resort, the Fed makes loans to banks called discount loans.</a:t>
            </a:r>
          </a:p>
          <a:p>
            <a:pPr marL="171450" lvl="1" indent="-171450">
              <a:buFont typeface="Arial" panose="020B0604020202020204" pitchFamily="34" charset="0"/>
              <a:buChar char="•"/>
            </a:pPr>
            <a:r>
              <a:rPr lang="en-US" altLang="en-US" baseline="0" dirty="0" smtClean="0"/>
              <a:t>Their interest rate on discount loans is called the discount rate.</a:t>
            </a:r>
            <a:endParaRPr lang="en-US" altLang="en-US" dirty="0" smtClean="0"/>
          </a:p>
          <a:p>
            <a:pPr marL="171450" lvl="1" indent="-171450">
              <a:buFont typeface="Arial" panose="020B0604020202020204" pitchFamily="34" charset="0"/>
              <a:buChar char="•"/>
            </a:pPr>
            <a:r>
              <a:rPr lang="en-US" altLang="en-US" dirty="0" smtClean="0"/>
              <a:t>Today, discount borrowing is discouraged unless banks are struggling.</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C,</a:t>
            </a:r>
            <a:r>
              <a:rPr lang="en-US" altLang="en-US" baseline="0" dirty="0" smtClean="0"/>
              <a:t> loans from the Fed to private banks.</a:t>
            </a:r>
            <a:endParaRPr lang="en-US" altLang="en-US" dirty="0" smtClean="0"/>
          </a:p>
          <a:p>
            <a:endParaRPr lang="en-US" altLang="en-US" dirty="0" smtClean="0"/>
          </a:p>
          <a:p>
            <a:r>
              <a:rPr lang="en-US" altLang="en-US" b="0" i="1" dirty="0" smtClean="0"/>
              <a:t>From the text:</a:t>
            </a:r>
          </a:p>
          <a:p>
            <a:pPr marL="171450" indent="-171450">
              <a:buFont typeface="Arial" panose="020B0604020202020204" pitchFamily="34" charset="0"/>
              <a:buChar char="•"/>
            </a:pPr>
            <a:r>
              <a:rPr lang="en-US" altLang="en-US" dirty="0" smtClean="0"/>
              <a:t>We hold deposits at banks, and banks hold deposits at the Fed; these are the federal funds.</a:t>
            </a:r>
          </a:p>
          <a:p>
            <a:pPr marL="171450" indent="-171450">
              <a:buFont typeface="Arial" panose="020B0604020202020204" pitchFamily="34" charset="0"/>
              <a:buChar char="•"/>
            </a:pPr>
            <a:r>
              <a:rPr lang="en-US" altLang="en-US" dirty="0" smtClean="0"/>
              <a:t>Second, we take loans from banks, and banks take loans from the Fed; these are discount loans.</a:t>
            </a:r>
          </a:p>
          <a:p>
            <a:pPr marL="171450" indent="-171450">
              <a:buFont typeface="Arial" panose="020B0604020202020204" pitchFamily="34" charset="0"/>
              <a:buChar char="•"/>
            </a:pPr>
            <a:r>
              <a:rPr lang="en-US" altLang="en-US" dirty="0" smtClean="0"/>
              <a:t>Discount loans are loans from the Fed to private banks.</a:t>
            </a:r>
          </a:p>
        </p:txBody>
      </p:sp>
    </p:spTree>
    <p:extLst>
      <p:ext uri="{BB962C8B-B14F-4D97-AF65-F5344CB8AC3E}">
        <p14:creationId xmlns:p14="http://schemas.microsoft.com/office/powerpoint/2010/main" val="279688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Money is the </a:t>
            </a:r>
            <a:r>
              <a:rPr lang="en-US" altLang="en-US" i="1" dirty="0" smtClean="0"/>
              <a:t>medium</a:t>
            </a:r>
            <a:r>
              <a:rPr lang="en-US" altLang="en-US" dirty="0" smtClean="0"/>
              <a:t> we use when we exchange goods and services. </a:t>
            </a:r>
          </a:p>
          <a:p>
            <a:pPr marL="171450" indent="-171450">
              <a:buFont typeface="Arial" panose="020B0604020202020204" pitchFamily="34" charset="0"/>
              <a:buChar char="•"/>
            </a:pPr>
            <a:r>
              <a:rPr lang="en-US" altLang="en-US" dirty="0" smtClean="0"/>
              <a:t>If you want to buy a slice of pizza, you use money.</a:t>
            </a:r>
          </a:p>
          <a:p>
            <a:pPr marL="171450" indent="-171450">
              <a:buFont typeface="Arial" panose="020B0604020202020204" pitchFamily="34" charset="0"/>
              <a:buChar char="•"/>
            </a:pPr>
            <a:r>
              <a:rPr lang="en-US" altLang="en-US" dirty="0" smtClean="0"/>
              <a:t>If you work, you will accept </a:t>
            </a:r>
            <a:r>
              <a:rPr lang="en-US" altLang="ja-JP" dirty="0" smtClean="0"/>
              <a:t>money as payment for your labor services.</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altLang="ja-JP" dirty="0" smtClean="0"/>
              <a:t>Most</a:t>
            </a:r>
            <a:r>
              <a:rPr lang="en-US" altLang="ja-JP" baseline="0" dirty="0" smtClean="0"/>
              <a:t> modern economies have a common medium of exchange provided by the government.</a:t>
            </a:r>
          </a:p>
          <a:p>
            <a:pPr marL="171450" indent="-171450">
              <a:buFont typeface="Arial" panose="020B0604020202020204" pitchFamily="34" charset="0"/>
              <a:buChar char="•"/>
            </a:pPr>
            <a:r>
              <a:rPr lang="en-US" altLang="ja-JP" baseline="0" dirty="0" smtClean="0"/>
              <a:t>For example, in the United States, we have U.S. dollars and coins, </a:t>
            </a:r>
            <a:r>
              <a:rPr lang="en-US" altLang="en-US" dirty="0" smtClean="0"/>
              <a:t>which are </a:t>
            </a:r>
            <a:r>
              <a:rPr lang="ja-JP" altLang="en-US" dirty="0" smtClean="0"/>
              <a:t>“</a:t>
            </a:r>
            <a:r>
              <a:rPr lang="en-US" altLang="ja-JP" dirty="0" smtClean="0"/>
              <a:t>legal tender for all debts, public and private.</a:t>
            </a:r>
            <a:r>
              <a:rPr lang="ja-JP" altLang="en-US" dirty="0" smtClean="0"/>
              <a:t>”</a:t>
            </a:r>
            <a:r>
              <a:rPr lang="en-US" altLang="ja-JP" dirty="0" smtClean="0"/>
              <a:t> </a:t>
            </a:r>
          </a:p>
          <a:p>
            <a:pPr marL="171450" indent="-171450">
              <a:buFont typeface="Arial" panose="020B0604020202020204" pitchFamily="34" charset="0"/>
              <a:buChar char="•"/>
            </a:pPr>
            <a:r>
              <a:rPr lang="en-US" altLang="en-US" dirty="0" smtClean="0"/>
              <a:t>Cigarettes were once a popular</a:t>
            </a:r>
            <a:r>
              <a:rPr lang="en-US" altLang="en-US" baseline="0" dirty="0" smtClean="0"/>
              <a:t> form of money in prison</a:t>
            </a:r>
            <a:r>
              <a:rPr lang="en-US" altLang="en-US" dirty="0" smtClean="0"/>
              <a:t>.</a:t>
            </a:r>
          </a:p>
          <a:p>
            <a:pPr marL="171450" indent="-171450">
              <a:buFont typeface="Arial" panose="020B0604020202020204" pitchFamily="34" charset="0"/>
              <a:buChar char="•"/>
            </a:pPr>
            <a:r>
              <a:rPr lang="en-US" altLang="en-US" dirty="0" smtClean="0"/>
              <a:t>Today, cigarettes are not allowed in many prisons, and the currency in use is mackerel, or </a:t>
            </a:r>
            <a:r>
              <a:rPr lang="ja-JP" altLang="en-US" dirty="0" smtClean="0"/>
              <a:t>“</a:t>
            </a:r>
            <a:r>
              <a:rPr lang="en-US" altLang="ja-JP" dirty="0" smtClean="0"/>
              <a:t>macks.</a:t>
            </a:r>
            <a:r>
              <a:rPr lang="ja-JP" altLang="en-US" dirty="0" smtClean="0"/>
              <a:t>”</a:t>
            </a:r>
            <a:endParaRPr lang="en-US" altLang="ja-JP" dirty="0" smtClean="0"/>
          </a:p>
          <a:p>
            <a:pPr marL="171450" indent="-171450">
              <a:buFont typeface="Arial" panose="020B0604020202020204" pitchFamily="34" charset="0"/>
              <a:buChar char="•"/>
            </a:pPr>
            <a:r>
              <a:rPr lang="en-US" altLang="ja-JP" dirty="0" smtClean="0"/>
              <a:t>It acts just like dollars today; no intrinsic value, but it is easy to trade.</a:t>
            </a:r>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“Beyond the Book”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notes:</a:t>
            </a:r>
            <a:endParaRPr lang="en-US" altLang="en-US" b="0" i="1"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In October 2008, the Fed announced it would begin paying interest on bank reserves.</a:t>
            </a:r>
          </a:p>
          <a:p>
            <a:pPr marL="171450" indent="-171450">
              <a:buFont typeface="Arial" panose="020B0604020202020204" pitchFamily="34" charset="0"/>
              <a:buChar char="•"/>
            </a:pPr>
            <a:r>
              <a:rPr lang="en-US" altLang="en-US" dirty="0" smtClean="0"/>
              <a:t>While the interest rate on reserves has thus far been below market rates, it does reduce the </a:t>
            </a:r>
            <a:r>
              <a:rPr lang="en-US" altLang="en-US" b="1" dirty="0" smtClean="0"/>
              <a:t>opportunity cost</a:t>
            </a:r>
            <a:r>
              <a:rPr lang="en-US" altLang="en-US" dirty="0" smtClean="0"/>
              <a:t> of bank reserves. </a:t>
            </a:r>
          </a:p>
          <a:p>
            <a:pPr marL="171450" indent="-171450">
              <a:buFont typeface="Arial" panose="020B0604020202020204" pitchFamily="34" charset="0"/>
              <a:buChar char="•"/>
            </a:pPr>
            <a:r>
              <a:rPr lang="en-US" altLang="en-US" dirty="0" smtClean="0"/>
              <a:t>In addition, it offers the Fed an additional means to affect the money supply. </a:t>
            </a:r>
          </a:p>
          <a:p>
            <a:pPr marL="171450" indent="-171450">
              <a:buFont typeface="Arial" panose="020B0604020202020204" pitchFamily="34" charset="0"/>
              <a:buChar char="•"/>
            </a:pPr>
            <a:r>
              <a:rPr lang="en-US" altLang="en-US" dirty="0" smtClean="0"/>
              <a:t>Lowering this rate encourages banks to lend excess reserves and therefore increase the money supply via the multiplier.</a:t>
            </a:r>
          </a:p>
          <a:p>
            <a:pPr marL="171450" indent="-171450">
              <a:buFont typeface="Arial" panose="020B0604020202020204" pitchFamily="34" charset="0"/>
              <a:buChar char="•"/>
            </a:pPr>
            <a:r>
              <a:rPr lang="en-US" altLang="en-US" dirty="0" smtClean="0"/>
              <a:t>Raising this rate encourages banks to hold more reserves and this decreases the money supply via the multiplier.</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b="1" i="1" dirty="0" smtClean="0"/>
              <a:t>Real-world example: </a:t>
            </a:r>
            <a:r>
              <a:rPr lang="en-US" altLang="en-US" b="0" i="0" dirty="0" smtClean="0"/>
              <a:t>New Tools of Monetary</a:t>
            </a:r>
            <a:r>
              <a:rPr lang="en-US" altLang="en-US" b="0" i="0" baseline="0" dirty="0" smtClean="0"/>
              <a:t> Policy (See Tip #619)</a:t>
            </a:r>
            <a:endParaRPr lang="en-US" altLang="en-US" b="1" i="1" dirty="0" smtClean="0"/>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Students who are keeping up with the news will now hear about monetary policy tools like </a:t>
            </a:r>
            <a:r>
              <a:rPr lang="en-US" sz="1200" b="0" i="1" u="none" strike="noStrike" kern="1200" baseline="0" dirty="0" smtClean="0">
                <a:solidFill>
                  <a:schemeClr val="tx1"/>
                </a:solidFill>
                <a:latin typeface="+mn-lt"/>
                <a:ea typeface="MS PGothic" pitchFamily="34" charset="-128"/>
                <a:cs typeface="MS PGothic" pitchFamily="34" charset="-128"/>
              </a:rPr>
              <a:t>interest on excess reserve</a:t>
            </a:r>
            <a:r>
              <a:rPr lang="en-US" sz="1200" b="0" i="0" u="none" strike="noStrike" kern="1200" baseline="0" dirty="0" smtClean="0">
                <a:solidFill>
                  <a:schemeClr val="tx1"/>
                </a:solidFill>
                <a:latin typeface="+mn-lt"/>
                <a:ea typeface="MS PGothic" pitchFamily="34" charset="-128"/>
                <a:cs typeface="MS PGothic" pitchFamily="34" charset="-128"/>
              </a:rPr>
              <a:t>, </a:t>
            </a:r>
            <a:r>
              <a:rPr lang="en-US" sz="1200" b="0" i="1" u="none" strike="noStrike" kern="1200" baseline="0" dirty="0" smtClean="0">
                <a:solidFill>
                  <a:schemeClr val="tx1"/>
                </a:solidFill>
                <a:latin typeface="+mn-lt"/>
                <a:ea typeface="MS PGothic" pitchFamily="34" charset="-128"/>
                <a:cs typeface="MS PGothic" pitchFamily="34" charset="-128"/>
              </a:rPr>
              <a:t>reverse repurchasing agreements</a:t>
            </a:r>
            <a:r>
              <a:rPr lang="en-US" sz="1200" b="0" i="0" u="none" strike="noStrike" kern="1200" baseline="0" dirty="0" smtClean="0">
                <a:solidFill>
                  <a:schemeClr val="tx1"/>
                </a:solidFill>
                <a:latin typeface="+mn-lt"/>
                <a:ea typeface="MS PGothic" pitchFamily="34" charset="-128"/>
                <a:cs typeface="MS PGothic" pitchFamily="34" charset="-128"/>
              </a:rPr>
              <a:t>, and </a:t>
            </a:r>
            <a:r>
              <a:rPr lang="en-US" sz="1200" b="0" i="1" u="none" strike="noStrike" kern="1200" baseline="0" dirty="0" smtClean="0">
                <a:solidFill>
                  <a:schemeClr val="tx1"/>
                </a:solidFill>
                <a:latin typeface="+mn-lt"/>
                <a:ea typeface="MS PGothic" pitchFamily="34" charset="-128"/>
                <a:cs typeface="MS PGothic" pitchFamily="34" charset="-128"/>
              </a:rPr>
              <a:t>forward guidance.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It is important for students moving on in macroeconomics to understand these new tools of monetary policy.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a:t>
            </a:r>
            <a:r>
              <a:rPr lang="en-US" sz="1200" b="0" i="1" u="none" strike="noStrike" kern="1200" baseline="0" dirty="0" smtClean="0">
                <a:solidFill>
                  <a:schemeClr val="tx1"/>
                </a:solidFill>
                <a:latin typeface="+mn-lt"/>
                <a:ea typeface="MS PGothic" pitchFamily="34" charset="-128"/>
                <a:cs typeface="MS PGothic" pitchFamily="34" charset="-128"/>
              </a:rPr>
              <a:t>Wall Street Journal </a:t>
            </a:r>
            <a:r>
              <a:rPr lang="en-US" sz="1200" b="0" i="0" u="none" strike="noStrike" kern="1200" baseline="0" dirty="0" smtClean="0">
                <a:solidFill>
                  <a:schemeClr val="tx1"/>
                </a:solidFill>
                <a:latin typeface="+mn-lt"/>
                <a:ea typeface="MS PGothic" pitchFamily="34" charset="-128"/>
                <a:cs typeface="MS PGothic" pitchFamily="34" charset="-128"/>
              </a:rPr>
              <a:t>does a great job explaining these tools in a 3.5-minute video:</a:t>
            </a:r>
          </a:p>
          <a:p>
            <a:pPr marL="628650" lvl="1"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“How Interest Rates Are Set: The Fed’s New Tools Explained,” </a:t>
            </a:r>
            <a:r>
              <a:rPr lang="en-US" sz="1200" b="0" i="1" u="none" strike="noStrike" kern="1200" baseline="0" dirty="0" smtClean="0">
                <a:solidFill>
                  <a:schemeClr val="tx1"/>
                </a:solidFill>
                <a:latin typeface="+mn-lt"/>
                <a:ea typeface="MS PGothic" pitchFamily="34" charset="-128"/>
                <a:cs typeface="MS PGothic" pitchFamily="34" charset="-128"/>
              </a:rPr>
              <a:t>WSJ Video</a:t>
            </a:r>
            <a:r>
              <a:rPr lang="en-US" sz="1200" b="0" i="0" u="none" strike="noStrike" kern="1200" baseline="0" dirty="0" smtClean="0">
                <a:solidFill>
                  <a:schemeClr val="tx1"/>
                </a:solidFill>
                <a:latin typeface="+mn-lt"/>
                <a:ea typeface="MS PGothic" pitchFamily="34" charset="-128"/>
                <a:cs typeface="MS PGothic" pitchFamily="34" charset="-128"/>
              </a:rPr>
              <a:t>, September 17, 2015, wsj.com.</a:t>
            </a:r>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17.9</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Banks began holding significant excess reserves in 2008. </a:t>
            </a:r>
          </a:p>
          <a:p>
            <a:pPr marL="171450" indent="-171450">
              <a:buFont typeface="Arial" panose="020B0604020202020204" pitchFamily="34" charset="0"/>
              <a:buChar char="•"/>
            </a:pPr>
            <a:r>
              <a:rPr lang="en-US" altLang="en-US" dirty="0" smtClean="0"/>
              <a:t>Part of this was due to the risky nature of loans during the Great Recession, but it is no coincidence that the excess reserves climbed immediately after the Fed began paying interest on reserves.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“Economics in the Media” Slide</a:t>
            </a:r>
          </a:p>
          <a:p>
            <a:endParaRPr lang="en-US" b="1" i="1" dirty="0" smtClean="0"/>
          </a:p>
          <a:p>
            <a:r>
              <a:rPr lang="en-US" b="1" i="1" dirty="0" smtClean="0"/>
              <a:t>Lecture tip:</a:t>
            </a:r>
            <a:r>
              <a:rPr lang="en-US" b="1" i="1" baseline="0" dirty="0" smtClean="0"/>
              <a:t> </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icon in the PowerPoint above.</a:t>
            </a:r>
          </a:p>
          <a:p>
            <a:endParaRPr lang="en-US" dirty="0" smtClean="0"/>
          </a:p>
          <a:p>
            <a:r>
              <a:rPr lang="en-US" b="0" i="0" dirty="0" smtClean="0"/>
              <a:t>The</a:t>
            </a:r>
            <a:r>
              <a:rPr lang="en-US" b="0" i="0" baseline="0" dirty="0" smtClean="0"/>
              <a:t> other key concepts covered in this clip are: </a:t>
            </a:r>
          </a:p>
          <a:p>
            <a:pPr marL="171450" indent="-171450">
              <a:buFont typeface="Arial" charset="0"/>
              <a:buChar char="•"/>
            </a:pPr>
            <a:r>
              <a:rPr lang="en-US" b="0" i="0" dirty="0" smtClean="0"/>
              <a:t>Medium of exchange</a:t>
            </a:r>
          </a:p>
          <a:p>
            <a:pPr marL="171450" indent="-171450">
              <a:buFont typeface="Arial" charset="0"/>
              <a:buChar char="•"/>
            </a:pPr>
            <a:r>
              <a:rPr lang="en-US" b="0" i="0" dirty="0" smtClean="0"/>
              <a:t>Coincidence of wants</a:t>
            </a:r>
          </a:p>
          <a:p>
            <a:pPr marL="171450" indent="-171450">
              <a:buFont typeface="Arial" charset="0"/>
              <a:buChar char="•"/>
            </a:pPr>
            <a:r>
              <a:rPr lang="en-US" b="0" i="0" dirty="0" smtClean="0"/>
              <a:t>Prison money</a:t>
            </a:r>
          </a:p>
          <a:p>
            <a:pPr marL="171450" indent="-171450">
              <a:buFont typeface="Arial" charset="0"/>
              <a:buChar char="•"/>
            </a:pPr>
            <a:r>
              <a:rPr lang="en-US" b="0" i="0" dirty="0" smtClean="0"/>
              <a:t>Commodity money</a:t>
            </a:r>
          </a:p>
          <a:p>
            <a:endParaRPr lang="en-US" dirty="0" smtClean="0"/>
          </a:p>
        </p:txBody>
      </p:sp>
    </p:spTree>
    <p:extLst>
      <p:ext uri="{BB962C8B-B14F-4D97-AF65-F5344CB8AC3E}">
        <p14:creationId xmlns:p14="http://schemas.microsoft.com/office/powerpoint/2010/main" val="343642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0" dirty="0" smtClean="0"/>
              <a:t>Barter:</a:t>
            </a:r>
          </a:p>
          <a:p>
            <a:pPr marL="171450" indent="-171450">
              <a:buFont typeface="Arial" panose="020B0604020202020204" pitchFamily="34" charset="0"/>
              <a:buChar char="•"/>
            </a:pPr>
            <a:r>
              <a:rPr lang="en-US" altLang="en-US" dirty="0" smtClean="0"/>
              <a:t>Requires trading goods</a:t>
            </a:r>
            <a:r>
              <a:rPr lang="en-US" altLang="en-US" baseline="0" dirty="0" smtClean="0"/>
              <a:t> and services for other goods and services</a:t>
            </a:r>
          </a:p>
          <a:p>
            <a:pPr marL="171450" indent="-171450">
              <a:buFont typeface="Arial" panose="020B0604020202020204" pitchFamily="34" charset="0"/>
              <a:buChar char="•"/>
            </a:pPr>
            <a:r>
              <a:rPr lang="en-US" altLang="en-US" baseline="0" dirty="0" smtClean="0"/>
              <a:t>In order to barter, you have to spend time, energy, and resources to find someone who wants what you have to trade and that has what you want.</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double coincidence of wants does no</a:t>
            </a:r>
            <a:r>
              <a:rPr lang="en-US" altLang="ja-JP" dirty="0" smtClean="0"/>
              <a:t>t happen very often.</a:t>
            </a:r>
          </a:p>
          <a:p>
            <a:pPr marL="171450" indent="-171450">
              <a:buFont typeface="Arial" panose="020B0604020202020204" pitchFamily="34" charset="0"/>
              <a:buChar char="•"/>
            </a:pPr>
            <a:r>
              <a:rPr lang="en-US" altLang="ja-JP" dirty="0" smtClean="0"/>
              <a:t>Therefore,</a:t>
            </a:r>
            <a:r>
              <a:rPr lang="en-US" altLang="ja-JP" baseline="0" dirty="0" smtClean="0"/>
              <a:t> </a:t>
            </a:r>
            <a:r>
              <a:rPr lang="en-US" altLang="ja-JP" dirty="0" smtClean="0"/>
              <a:t>a medium of exchange naturally evolves in any environment of trade and exchange.</a:t>
            </a:r>
          </a:p>
          <a:p>
            <a:pPr marL="171450" indent="-171450">
              <a:buFont typeface="Arial" panose="020B0604020202020204" pitchFamily="34" charset="0"/>
              <a:buChar char="•"/>
            </a:pPr>
            <a:r>
              <a:rPr lang="en-US" altLang="en-US" sz="1200" dirty="0" smtClean="0">
                <a:latin typeface="Arial" panose="020B0604020202020204" pitchFamily="34" charset="0"/>
              </a:rPr>
              <a:t>Having an accepted currency that is </a:t>
            </a:r>
            <a:r>
              <a:rPr lang="ja-JP" altLang="en-US" sz="1200" dirty="0" smtClean="0">
                <a:latin typeface="Arial" panose="020B0604020202020204" pitchFamily="34" charset="0"/>
              </a:rPr>
              <a:t>“</a:t>
            </a:r>
            <a:r>
              <a:rPr lang="en-US" altLang="ja-JP" sz="1200" dirty="0" smtClean="0">
                <a:latin typeface="Arial" panose="020B0604020202020204" pitchFamily="34" charset="0"/>
              </a:rPr>
              <a:t>legal tender</a:t>
            </a:r>
            <a:r>
              <a:rPr lang="ja-JP" altLang="en-US" sz="1200" dirty="0" smtClean="0">
                <a:latin typeface="Arial" panose="020B0604020202020204" pitchFamily="34" charset="0"/>
              </a:rPr>
              <a:t>”</a:t>
            </a:r>
            <a:r>
              <a:rPr lang="en-US" altLang="ja-JP" sz="1200" dirty="0" smtClean="0">
                <a:latin typeface="Arial" panose="020B0604020202020204" pitchFamily="34" charset="0"/>
              </a:rPr>
              <a:t> for goods greatly increases trade</a:t>
            </a:r>
            <a:r>
              <a:rPr lang="en-US" altLang="ja-JP" sz="1200" baseline="0" dirty="0" smtClean="0">
                <a:latin typeface="Arial" panose="020B0604020202020204" pitchFamily="34" charset="0"/>
              </a:rPr>
              <a:t> and efficiency.</a:t>
            </a:r>
            <a:endParaRPr lang="en-US" altLang="en-US" sz="1200" dirty="0"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“Economics in the Media” Slide</a:t>
            </a:r>
          </a:p>
          <a:p>
            <a:endParaRPr lang="en-US" b="1" i="1" dirty="0" smtClean="0"/>
          </a:p>
          <a:p>
            <a:r>
              <a:rPr lang="en-US" b="1" i="1" dirty="0" smtClean="0"/>
              <a:t>Lecture tip:</a:t>
            </a:r>
            <a:r>
              <a:rPr lang="en-US" b="1" i="1" baseline="0" dirty="0" smtClean="0"/>
              <a:t> </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icon in the PowerPoint above.</a:t>
            </a:r>
          </a:p>
          <a:p>
            <a:endParaRPr lang="en-US" dirty="0" smtClean="0"/>
          </a:p>
          <a:p>
            <a:r>
              <a:rPr lang="en-US" b="0" i="0" dirty="0" smtClean="0"/>
              <a:t>The</a:t>
            </a:r>
            <a:r>
              <a:rPr lang="en-US" b="0" i="0" baseline="0" dirty="0" smtClean="0"/>
              <a:t> other key concepts covered in this clip are: </a:t>
            </a:r>
          </a:p>
          <a:p>
            <a:pPr marL="171450" indent="-171450">
              <a:buFont typeface="Arial" charset="0"/>
              <a:buChar char="•"/>
            </a:pPr>
            <a:r>
              <a:rPr lang="en-US" b="0" i="0" dirty="0" smtClean="0"/>
              <a:t>Medium of exchange</a:t>
            </a:r>
          </a:p>
          <a:p>
            <a:pPr marL="171450" indent="-171450">
              <a:buFont typeface="Arial" charset="0"/>
              <a:buChar char="•"/>
            </a:pPr>
            <a:r>
              <a:rPr lang="en-US" b="0" i="0" dirty="0" smtClean="0"/>
              <a:t>Double coincidence of wants</a:t>
            </a:r>
          </a:p>
          <a:p>
            <a:pPr marL="171450" indent="-171450">
              <a:buFont typeface="Arial" charset="0"/>
              <a:buChar char="•"/>
            </a:pPr>
            <a:r>
              <a:rPr lang="en-US" b="0" i="0" dirty="0" smtClean="0"/>
              <a:t>Functions of money</a:t>
            </a:r>
          </a:p>
        </p:txBody>
      </p:sp>
    </p:spTree>
    <p:extLst>
      <p:ext uri="{BB962C8B-B14F-4D97-AF65-F5344CB8AC3E}">
        <p14:creationId xmlns:p14="http://schemas.microsoft.com/office/powerpoint/2010/main" val="75509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0" dirty="0" smtClean="0"/>
              <a:t>Commodity money:</a:t>
            </a:r>
          </a:p>
          <a:p>
            <a:pPr marL="171450" indent="-171450">
              <a:buFont typeface="Arial" panose="020B0604020202020204" pitchFamily="34" charset="0"/>
              <a:buChar char="•"/>
            </a:pPr>
            <a:r>
              <a:rPr lang="en-US" altLang="en-US" dirty="0" smtClean="0"/>
              <a:t>Commodities are often difficult to carry around when you need to make purchases.</a:t>
            </a:r>
          </a:p>
          <a:p>
            <a:pPr marL="171450" indent="-171450">
              <a:buFont typeface="Arial" panose="020B0604020202020204" pitchFamily="34" charset="0"/>
              <a:buChar char="•"/>
            </a:pPr>
            <a:r>
              <a:rPr lang="en-US" altLang="en-US" dirty="0" smtClean="0"/>
              <a:t>Due to transportation costs, money evolved historically into certificates that represented a fixed quantity of the commodity.</a:t>
            </a:r>
          </a:p>
          <a:p>
            <a:pPr marL="171450" indent="-171450">
              <a:buFont typeface="Arial" panose="020B0604020202020204" pitchFamily="34" charset="0"/>
              <a:buChar char="•"/>
            </a:pPr>
            <a:r>
              <a:rPr lang="en-US" altLang="en-US" dirty="0" smtClean="0"/>
              <a:t>These certificates became the medium of exchange, but were still tied to the commodity as commodity-backed money, since they could be traded for the commodity if the holder demanded it.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 example,</a:t>
            </a:r>
            <a:r>
              <a:rPr lang="en-US" altLang="en-US" baseline="0" dirty="0" smtClean="0"/>
              <a:t> in the </a:t>
            </a:r>
            <a:r>
              <a:rPr lang="en-US" altLang="en-US" sz="1200" dirty="0" smtClean="0">
                <a:latin typeface="Arial" panose="020B0604020202020204" pitchFamily="34" charset="0"/>
              </a:rPr>
              <a:t>first half of the twentieth century there were silver certificates that</a:t>
            </a:r>
            <a:r>
              <a:rPr lang="en-US" altLang="en-US" sz="1200" baseline="0" dirty="0" smtClean="0">
                <a:latin typeface="Arial" panose="020B0604020202020204" pitchFamily="34" charset="0"/>
              </a:rPr>
              <a:t> could be traded for actual silver.</a:t>
            </a:r>
            <a:endParaRPr lang="en-US" altLang="en-US" dirty="0" smtClean="0"/>
          </a:p>
          <a:p>
            <a:pPr marL="171450" indent="-171450">
              <a:buFont typeface="Arial" panose="020B0604020202020204" pitchFamily="34" charset="0"/>
              <a:buChar char="•"/>
            </a:pPr>
            <a:r>
              <a:rPr lang="en-US" altLang="en-US" dirty="0" smtClean="0"/>
              <a:t>Our currency</a:t>
            </a:r>
            <a:r>
              <a:rPr lang="en-US" altLang="en-US" baseline="0" dirty="0" smtClean="0"/>
              <a:t> is basically a bunch </a:t>
            </a:r>
            <a:r>
              <a:rPr lang="en-US" altLang="en-US" dirty="0" smtClean="0"/>
              <a:t>of green pieces of paper. </a:t>
            </a:r>
          </a:p>
          <a:p>
            <a:pPr marL="171450" indent="-171450">
              <a:buFont typeface="Arial" panose="020B0604020202020204" pitchFamily="34" charset="0"/>
              <a:buChar char="•"/>
            </a:pPr>
            <a:r>
              <a:rPr lang="en-US" altLang="en-US" dirty="0" smtClean="0"/>
              <a:t>This paper has value though, because the government has mandated that we can use the currency to pay our debts.</a:t>
            </a:r>
          </a:p>
          <a:p>
            <a:pPr marL="171450" indent="-171450">
              <a:buFont typeface="Arial" panose="020B0604020202020204" pitchFamily="34" charset="0"/>
              <a:buChar char="•"/>
            </a:pPr>
            <a:r>
              <a:rPr lang="en-US" altLang="en-US" dirty="0" smtClean="0"/>
              <a:t>On U.S. dollar bills, you can read the statement: </a:t>
            </a:r>
            <a:r>
              <a:rPr lang="ja-JP" altLang="en-US" dirty="0" smtClean="0"/>
              <a:t>“</a:t>
            </a:r>
            <a:r>
              <a:rPr lang="en-US" altLang="ja-JP" dirty="0" smtClean="0"/>
              <a:t>This note is legal tender for all debts, public and private.</a:t>
            </a:r>
            <a:r>
              <a:rPr lang="ja-JP" altLang="en-US" dirty="0" smtClean="0"/>
              <a:t>”</a:t>
            </a:r>
            <a:endParaRPr lang="en-US" altLang="ja-JP" dirty="0" smtClean="0"/>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Fiat money:</a:t>
            </a:r>
          </a:p>
          <a:p>
            <a:pPr marL="171450" indent="-171450">
              <a:buFont typeface="Arial" panose="020B0604020202020204" pitchFamily="34" charset="0"/>
              <a:buChar char="•"/>
            </a:pPr>
            <a:r>
              <a:rPr lang="en-US" altLang="ja-JP" dirty="0" smtClean="0"/>
              <a:t>However, f</a:t>
            </a:r>
            <a:r>
              <a:rPr lang="en-US" altLang="en-US" dirty="0" smtClean="0"/>
              <a:t>iat money has no intrinsic value.</a:t>
            </a:r>
          </a:p>
          <a:p>
            <a:pPr marL="171450" indent="-171450">
              <a:buFont typeface="Arial" panose="020B0604020202020204" pitchFamily="34" charset="0"/>
              <a:buChar char="•"/>
            </a:pPr>
            <a:r>
              <a:rPr lang="en-US" altLang="en-US" dirty="0" smtClean="0"/>
              <a:t>You could argue that its value comes from the fact that we have faith in the money. </a:t>
            </a:r>
          </a:p>
          <a:p>
            <a:pPr marL="171450" indent="-171450">
              <a:buFont typeface="Arial" panose="020B0604020202020204" pitchFamily="34" charset="0"/>
              <a:buChar char="•"/>
            </a:pPr>
            <a:r>
              <a:rPr lang="en-US" altLang="en-US" dirty="0" smtClean="0"/>
              <a:t>We believe that other people will accept the money in exchange for goods and services. </a:t>
            </a:r>
          </a:p>
          <a:p>
            <a:pPr marL="171450" indent="-171450">
              <a:buFont typeface="Arial" panose="020B0604020202020204" pitchFamily="34" charset="0"/>
              <a:buChar char="•"/>
            </a:pPr>
            <a:r>
              <a:rPr lang="en-US" altLang="en-US" dirty="0" smtClean="0"/>
              <a:t>If people stopped accepting money, it would literally be worthless pieces of paper.</a:t>
            </a:r>
          </a:p>
          <a:p>
            <a:pPr marL="171450" indent="-171450">
              <a:buFont typeface="Arial" panose="020B0604020202020204" pitchFamily="34" charset="0"/>
              <a:buChar char="•"/>
            </a:pPr>
            <a:endParaRPr lang="en-US" altLang="en-US" b="1" dirty="0" smtClean="0"/>
          </a:p>
          <a:p>
            <a:pPr marL="0" indent="0">
              <a:buFont typeface="Arial" panose="020B0604020202020204" pitchFamily="34" charset="0"/>
              <a:buNone/>
            </a:pPr>
            <a:r>
              <a:rPr lang="en-US" altLang="en-US" b="0" i="1" dirty="0" smtClean="0"/>
              <a:t>Regarding the images on the slide: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money pictured here looks much like our modern money, but the dollar bill is a commodity-backed silver certificate from 1957.</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At that time, it could be traded for a dollar’s worth of actual silver.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quarter from 1964 is made of real silver.</a:t>
            </a:r>
            <a:endParaRPr lang="en-US" altLang="en-US"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8071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6083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387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876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869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295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5405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iig.wwnorton.com/prinecoma2/full/page/610_the_business_of_banking_in_its_a_wonderful_life"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iig.wwnorton.com/prinecoma2/full/page/613_moral_hazard_in_friends"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bin"/><Relationship Id="rId5"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eg"/><Relationship Id="rId10"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iig.wwnorton.com/prinecoma2/full/page/593_bartering_in_planes_trains_and_automobiles"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729038" y="1350963"/>
            <a:ext cx="5106987" cy="4179887"/>
          </a:xfrm>
        </p:spPr>
        <p:txBody>
          <a:bodyPr>
            <a:normAutofit/>
          </a:bodyPr>
          <a:lstStyle/>
          <a:p>
            <a:pPr eaLnBrk="1" hangingPunct="1"/>
            <a:r>
              <a:rPr lang="en-US" altLang="en-US" cap="none" dirty="0" smtClean="0">
                <a:latin typeface="Arial" panose="020B0604020202020204" pitchFamily="34" charset="0"/>
              </a:rPr>
              <a:t>Money and the Federal Reserve</a:t>
            </a:r>
          </a:p>
        </p:txBody>
      </p:sp>
      <p:sp>
        <p:nvSpPr>
          <p:cNvPr id="10242"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cs typeface="Arial" charset="0"/>
              </a:rPr>
              <a:t>17</a:t>
            </a:r>
            <a:endParaRPr lang="en-US" altLang="x-none" dirty="0">
              <a:solidFill>
                <a:srgbClr val="1492C7"/>
              </a:solidFill>
              <a:latin typeface="Helvetica Neue Medium" charset="0"/>
              <a:ea typeface="MS PGothic"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smtClean="0">
                <a:latin typeface="Arial" panose="020B0604020202020204" pitchFamily="34" charset="0"/>
              </a:rPr>
              <a:t>Medium of Exchange: Commodity vs. Fiat Money</a:t>
            </a:r>
          </a:p>
        </p:txBody>
      </p:sp>
      <p:sp>
        <p:nvSpPr>
          <p:cNvPr id="12291" name="Content Placeholder 2"/>
          <p:cNvSpPr>
            <a:spLocks noGrp="1"/>
          </p:cNvSpPr>
          <p:nvPr>
            <p:ph sz="half" idx="1"/>
          </p:nvPr>
        </p:nvSpPr>
        <p:spPr/>
        <p:txBody>
          <a:bodyPr/>
          <a:lstStyle/>
          <a:p>
            <a:r>
              <a:rPr lang="en-US" altLang="en-US" sz="2800" dirty="0" smtClean="0">
                <a:latin typeface="Arial" panose="020B0604020202020204" pitchFamily="34" charset="0"/>
              </a:rPr>
              <a:t>Commodity money</a:t>
            </a:r>
          </a:p>
          <a:p>
            <a:pPr lvl="1"/>
            <a:r>
              <a:rPr lang="en-US" altLang="en-US" sz="2400" dirty="0" smtClean="0">
                <a:latin typeface="Arial" panose="020B0604020202020204" pitchFamily="34" charset="0"/>
              </a:rPr>
              <a:t>Links money to something tangible</a:t>
            </a:r>
          </a:p>
          <a:p>
            <a:pPr lvl="1"/>
            <a:r>
              <a:rPr lang="en-US" altLang="en-US" sz="2400" dirty="0">
                <a:solidFill>
                  <a:srgbClr val="00B050"/>
                </a:solidFill>
                <a:latin typeface="Arial" panose="020B0604020202020204" pitchFamily="34" charset="0"/>
              </a:rPr>
              <a:t>L</a:t>
            </a:r>
            <a:r>
              <a:rPr lang="en-US" altLang="en-US" sz="2400" dirty="0" smtClean="0">
                <a:solidFill>
                  <a:srgbClr val="00B050"/>
                </a:solidFill>
                <a:latin typeface="Arial" panose="020B0604020202020204" pitchFamily="34" charset="0"/>
              </a:rPr>
              <a:t>imits inflation</a:t>
            </a:r>
          </a:p>
          <a:p>
            <a:pPr lvl="1"/>
            <a:r>
              <a:rPr lang="en-US" altLang="en-US" sz="2400" dirty="0">
                <a:solidFill>
                  <a:srgbClr val="FF2807"/>
                </a:solidFill>
                <a:latin typeface="Arial" panose="020B0604020202020204" pitchFamily="34" charset="0"/>
              </a:rPr>
              <a:t>F</a:t>
            </a:r>
            <a:r>
              <a:rPr lang="en-US" altLang="en-US" sz="2400" dirty="0" smtClean="0">
                <a:solidFill>
                  <a:srgbClr val="FF2807"/>
                </a:solidFill>
                <a:latin typeface="Arial" panose="020B0604020202020204" pitchFamily="34" charset="0"/>
              </a:rPr>
              <a:t>luctuations in the commodity value change all prices</a:t>
            </a:r>
          </a:p>
          <a:p>
            <a:pPr lvl="1"/>
            <a:r>
              <a:rPr lang="en-US" altLang="en-US" sz="2400" dirty="0" smtClean="0">
                <a:solidFill>
                  <a:srgbClr val="FF2807"/>
                </a:solidFill>
                <a:latin typeface="Arial" panose="020B0604020202020204" pitchFamily="34" charset="0"/>
              </a:rPr>
              <a:t>New gold discovery→ inflation</a:t>
            </a:r>
          </a:p>
          <a:p>
            <a:endParaRPr lang="en-US" altLang="en-US" sz="2400" dirty="0" smtClean="0">
              <a:latin typeface="Arial" panose="020B0604020202020204" pitchFamily="34" charset="0"/>
            </a:endParaRPr>
          </a:p>
        </p:txBody>
      </p:sp>
      <p:sp>
        <p:nvSpPr>
          <p:cNvPr id="2" name="Content Placeholder 1"/>
          <p:cNvSpPr>
            <a:spLocks noGrp="1"/>
          </p:cNvSpPr>
          <p:nvPr>
            <p:ph sz="half" idx="2"/>
          </p:nvPr>
        </p:nvSpPr>
        <p:spPr/>
        <p:txBody>
          <a:bodyPr/>
          <a:lstStyle/>
          <a:p>
            <a:r>
              <a:rPr lang="en-US" altLang="en-US" sz="2800" dirty="0">
                <a:latin typeface="Arial" panose="020B0604020202020204" pitchFamily="34" charset="0"/>
              </a:rPr>
              <a:t>Fiat money</a:t>
            </a:r>
          </a:p>
          <a:p>
            <a:pPr lvl="1"/>
            <a:r>
              <a:rPr lang="en-US" altLang="ja-JP" sz="2400" dirty="0" smtClean="0">
                <a:latin typeface="Arial" panose="020B0604020202020204" pitchFamily="34" charset="0"/>
              </a:rPr>
              <a:t>Not backed with a commodity</a:t>
            </a:r>
          </a:p>
          <a:p>
            <a:pPr lvl="1"/>
            <a:r>
              <a:rPr lang="en-US" altLang="ja-JP" sz="2400" dirty="0" smtClean="0">
                <a:solidFill>
                  <a:srgbClr val="669900"/>
                </a:solidFill>
                <a:latin typeface="Arial" panose="020B0604020202020204" pitchFamily="34" charset="0"/>
              </a:rPr>
              <a:t>Not </a:t>
            </a:r>
            <a:r>
              <a:rPr lang="en-US" altLang="ja-JP" sz="2400" dirty="0">
                <a:solidFill>
                  <a:srgbClr val="669900"/>
                </a:solidFill>
                <a:latin typeface="Arial" panose="020B0604020202020204" pitchFamily="34" charset="0"/>
              </a:rPr>
              <a:t>subject </a:t>
            </a:r>
            <a:r>
              <a:rPr lang="en-US" altLang="ja-JP" sz="2400" dirty="0" smtClean="0">
                <a:solidFill>
                  <a:srgbClr val="669900"/>
                </a:solidFill>
                <a:latin typeface="Arial" panose="020B0604020202020204" pitchFamily="34" charset="0"/>
              </a:rPr>
              <a:t>to macroeconomic </a:t>
            </a:r>
            <a:r>
              <a:rPr lang="en-US" altLang="ja-JP" sz="2400" dirty="0">
                <a:solidFill>
                  <a:srgbClr val="669900"/>
                </a:solidFill>
                <a:latin typeface="Arial" panose="020B0604020202020204" pitchFamily="34" charset="0"/>
              </a:rPr>
              <a:t>risk by </a:t>
            </a:r>
            <a:r>
              <a:rPr lang="en-US" altLang="ja-JP" sz="2400" dirty="0" smtClean="0">
                <a:solidFill>
                  <a:srgbClr val="669900"/>
                </a:solidFill>
                <a:latin typeface="Arial" panose="020B0604020202020204" pitchFamily="34" charset="0"/>
              </a:rPr>
              <a:t>changing commodity value</a:t>
            </a:r>
          </a:p>
          <a:p>
            <a:pPr lvl="1"/>
            <a:r>
              <a:rPr lang="en-US" altLang="en-US" sz="2400" dirty="0">
                <a:solidFill>
                  <a:srgbClr val="FF2807"/>
                </a:solidFill>
                <a:latin typeface="Arial" panose="020B0604020202020204" pitchFamily="34" charset="0"/>
              </a:rPr>
              <a:t>Subject to rapid monetary expansion and inflation</a:t>
            </a:r>
          </a:p>
          <a:p>
            <a:pPr lvl="1"/>
            <a:endParaRPr lang="en-US" dirty="0">
              <a:solidFill>
                <a:srgbClr val="669900"/>
              </a:solidFill>
            </a:endParaRPr>
          </a:p>
        </p:txBody>
      </p:sp>
      <p:pic>
        <p:nvPicPr>
          <p:cNvPr id="12292" name="Picture 4" descr="I:\DirkTextbookN\Jpegs(All)\Macro Ch19-33\ch18\08_PRINECOMA_CH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5163241"/>
            <a:ext cx="2114550" cy="1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Today in the United States, the dollar ($) is: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intrinsically valued money.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fiat money.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commodity money.</a:t>
            </a:r>
          </a:p>
          <a:p>
            <a:pPr marL="971550" lvl="1" indent="-514350">
              <a:buFont typeface="+mj-lt"/>
              <a:buAutoNum type="alphaUcPeriod"/>
            </a:pPr>
            <a:r>
              <a:rPr lang="en-US" altLang="en-US" sz="2800" dirty="0" smtClean="0">
                <a:latin typeface="Arial" panose="020B0604020202020204" pitchFamily="34" charset="0"/>
              </a:rPr>
              <a:t>commodity-backed money.</a:t>
            </a:r>
          </a:p>
        </p:txBody>
      </p:sp>
      <p:sp>
        <p:nvSpPr>
          <p:cNvPr id="4" name="Rectangle 3" descr="Correct answer: B, fiat money."/>
          <p:cNvSpPr/>
          <p:nvPr/>
        </p:nvSpPr>
        <p:spPr>
          <a:xfrm>
            <a:off x="919249" y="2777696"/>
            <a:ext cx="2503574" cy="53391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31015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Unit of Account</a:t>
            </a:r>
          </a:p>
        </p:txBody>
      </p:sp>
      <p:sp>
        <p:nvSpPr>
          <p:cNvPr id="13315" name="Content Placeholder 2"/>
          <p:cNvSpPr>
            <a:spLocks noGrp="1"/>
          </p:cNvSpPr>
          <p:nvPr>
            <p:ph idx="1"/>
          </p:nvPr>
        </p:nvSpPr>
        <p:spPr>
          <a:xfrm>
            <a:off x="457200" y="1703388"/>
            <a:ext cx="8229600" cy="4905375"/>
          </a:xfrm>
        </p:spPr>
        <p:txBody>
          <a:bodyPr/>
          <a:lstStyle/>
          <a:p>
            <a:r>
              <a:rPr lang="en-US" altLang="en-US" sz="2400" dirty="0" smtClean="0">
                <a:latin typeface="Arial" panose="020B0604020202020204" pitchFamily="34" charset="0"/>
              </a:rPr>
              <a:t>Unit of account</a:t>
            </a:r>
          </a:p>
          <a:p>
            <a:pPr lvl="1"/>
            <a:r>
              <a:rPr lang="en-US" altLang="en-US" sz="2000" dirty="0" smtClean="0">
                <a:latin typeface="Arial" panose="020B0604020202020204" pitchFamily="34" charset="0"/>
              </a:rPr>
              <a:t>Measure in which prices are quoted</a:t>
            </a:r>
          </a:p>
          <a:p>
            <a:r>
              <a:rPr lang="en-US" altLang="en-US" sz="2400" dirty="0" smtClean="0">
                <a:latin typeface="Arial" panose="020B0604020202020204" pitchFamily="34" charset="0"/>
              </a:rPr>
              <a:t>Usefulness:</a:t>
            </a:r>
          </a:p>
          <a:p>
            <a:pPr lvl="1"/>
            <a:r>
              <a:rPr lang="en-US" altLang="en-US" sz="2000" dirty="0" smtClean="0">
                <a:latin typeface="Arial" panose="020B0604020202020204" pitchFamily="34" charset="0"/>
              </a:rPr>
              <a:t>Creates a common language and unit of measurement</a:t>
            </a:r>
          </a:p>
          <a:p>
            <a:pPr lvl="1"/>
            <a:r>
              <a:rPr lang="en-US" altLang="en-US" sz="2000" dirty="0" smtClean="0">
                <a:latin typeface="Arial" panose="020B0604020202020204" pitchFamily="34" charset="0"/>
              </a:rPr>
              <a:t>Creates a consistent method of record keeping </a:t>
            </a:r>
          </a:p>
          <a:p>
            <a:r>
              <a:rPr lang="en-US" altLang="en-US" sz="2400" dirty="0" smtClean="0">
                <a:latin typeface="Arial" panose="020B0604020202020204" pitchFamily="34" charset="0"/>
              </a:rPr>
              <a:t>Consider this: Could apples be a unit of account?</a:t>
            </a:r>
          </a:p>
          <a:p>
            <a:pPr lvl="1"/>
            <a:endParaRPr lang="en-US" altLang="en-US" sz="2000" dirty="0" smtClean="0">
              <a:latin typeface="Arial" panose="020B0604020202020204" pitchFamily="34" charset="0"/>
            </a:endParaRPr>
          </a:p>
          <a:p>
            <a:pPr lvl="1"/>
            <a:endParaRPr lang="en-US" altLang="en-US" sz="2000" dirty="0" smtClean="0">
              <a:latin typeface="Arial" panose="020B0604020202020204" pitchFamily="34" charset="0"/>
            </a:endParaRPr>
          </a:p>
        </p:txBody>
      </p:sp>
      <p:pic>
        <p:nvPicPr>
          <p:cNvPr id="4" name="Picture 4" descr="I:\DirkTextbookN\Jpegs(All)\Macro Ch19-33\ch17\04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699" y="4156075"/>
            <a:ext cx="343860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Store of Value</a:t>
            </a:r>
          </a:p>
        </p:txBody>
      </p:sp>
      <p:sp>
        <p:nvSpPr>
          <p:cNvPr id="14339" name="Content Placeholder 2"/>
          <p:cNvSpPr>
            <a:spLocks noGrp="1"/>
          </p:cNvSpPr>
          <p:nvPr>
            <p:ph idx="1"/>
          </p:nvPr>
        </p:nvSpPr>
        <p:spPr>
          <a:xfrm>
            <a:off x="457200" y="1703388"/>
            <a:ext cx="8229600" cy="4905375"/>
          </a:xfrm>
        </p:spPr>
        <p:txBody>
          <a:bodyPr/>
          <a:lstStyle/>
          <a:p>
            <a:pPr>
              <a:lnSpc>
                <a:spcPct val="90000"/>
              </a:lnSpc>
            </a:pPr>
            <a:r>
              <a:rPr lang="en-US" altLang="en-US" sz="2800" dirty="0" smtClean="0">
                <a:latin typeface="Arial" panose="020B0604020202020204" pitchFamily="34" charset="0"/>
              </a:rPr>
              <a:t>Store of value</a:t>
            </a:r>
          </a:p>
          <a:p>
            <a:pPr lvl="1">
              <a:lnSpc>
                <a:spcPct val="90000"/>
              </a:lnSpc>
            </a:pPr>
            <a:r>
              <a:rPr lang="en-US" altLang="en-US" sz="2600" dirty="0" smtClean="0">
                <a:latin typeface="Arial" panose="020B0604020202020204" pitchFamily="34" charset="0"/>
              </a:rPr>
              <a:t>A means for holding wealth</a:t>
            </a:r>
          </a:p>
          <a:p>
            <a:pPr>
              <a:lnSpc>
                <a:spcPct val="90000"/>
              </a:lnSpc>
            </a:pPr>
            <a:r>
              <a:rPr lang="en-US" altLang="en-US" sz="2800" dirty="0" smtClean="0">
                <a:latin typeface="Arial" panose="020B0604020202020204" pitchFamily="34" charset="0"/>
              </a:rPr>
              <a:t>Consider this: </a:t>
            </a:r>
            <a:r>
              <a:rPr lang="en-US" altLang="en-US" sz="2800" dirty="0">
                <a:latin typeface="Arial" panose="020B0604020202020204" pitchFamily="34" charset="0"/>
              </a:rPr>
              <a:t>A</a:t>
            </a:r>
            <a:r>
              <a:rPr lang="en-US" altLang="en-US" sz="2800" dirty="0" smtClean="0">
                <a:latin typeface="Arial" panose="020B0604020202020204" pitchFamily="34" charset="0"/>
              </a:rPr>
              <a:t>re apples a good store of value?</a:t>
            </a:r>
          </a:p>
          <a:p>
            <a:pPr>
              <a:lnSpc>
                <a:spcPct val="90000"/>
              </a:lnSpc>
            </a:pPr>
            <a:r>
              <a:rPr lang="en-US" altLang="en-US" sz="2800" dirty="0" smtClean="0">
                <a:latin typeface="Arial" panose="020B0604020202020204" pitchFamily="34" charset="0"/>
              </a:rPr>
              <a:t>Usefulness:</a:t>
            </a:r>
          </a:p>
          <a:p>
            <a:pPr lvl="1">
              <a:lnSpc>
                <a:spcPct val="90000"/>
              </a:lnSpc>
            </a:pPr>
            <a:r>
              <a:rPr lang="en-US" altLang="en-US" sz="2600" dirty="0" smtClean="0">
                <a:latin typeface="Arial" panose="020B0604020202020204" pitchFamily="34" charset="0"/>
              </a:rPr>
              <a:t>More convenient to hold wealth in money rather than a large amount of goods</a:t>
            </a:r>
          </a:p>
          <a:p>
            <a:pPr lvl="1">
              <a:lnSpc>
                <a:spcPct val="90000"/>
              </a:lnSpc>
            </a:pPr>
            <a:r>
              <a:rPr lang="en-US" altLang="ja-JP" sz="2600" dirty="0" smtClean="0">
                <a:latin typeface="Arial" panose="020B0604020202020204" pitchFamily="34" charset="0"/>
              </a:rPr>
              <a:t>This role of money has declined recently due to:</a:t>
            </a:r>
          </a:p>
          <a:p>
            <a:pPr lvl="2">
              <a:lnSpc>
                <a:spcPct val="90000"/>
              </a:lnSpc>
            </a:pPr>
            <a:r>
              <a:rPr lang="en-US" altLang="en-US" dirty="0" smtClean="0">
                <a:latin typeface="Arial" panose="020B0604020202020204" pitchFamily="34" charset="0"/>
                <a:cs typeface="Arial" panose="020B0604020202020204" pitchFamily="34" charset="0"/>
              </a:rPr>
              <a:t>Stocks</a:t>
            </a:r>
          </a:p>
          <a:p>
            <a:pPr lvl="2">
              <a:lnSpc>
                <a:spcPct val="90000"/>
              </a:lnSpc>
            </a:pPr>
            <a:r>
              <a:rPr lang="en-US" altLang="en-US" dirty="0" smtClean="0">
                <a:latin typeface="Arial" panose="020B0604020202020204" pitchFamily="34" charset="0"/>
                <a:cs typeface="Arial" panose="020B0604020202020204" pitchFamily="34" charset="0"/>
              </a:rPr>
              <a:t>Bonds</a:t>
            </a:r>
          </a:p>
          <a:p>
            <a:pPr lvl="2">
              <a:lnSpc>
                <a:spcPct val="90000"/>
              </a:lnSpc>
            </a:pPr>
            <a:r>
              <a:rPr lang="en-US" altLang="en-US" dirty="0" smtClean="0">
                <a:latin typeface="Arial" panose="020B0604020202020204" pitchFamily="34" charset="0"/>
                <a:cs typeface="Arial" panose="020B0604020202020204" pitchFamily="34" charset="0"/>
              </a:rPr>
              <a:t>Savings accounts</a:t>
            </a:r>
          </a:p>
          <a:p>
            <a:pPr>
              <a:lnSpc>
                <a:spcPct val="90000"/>
              </a:lnSpc>
            </a:pPr>
            <a:endParaRPr lang="en-US" altLang="en-US" sz="26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Measuring the Money Supply</a:t>
            </a:r>
            <a:r>
              <a:rPr lang="en-US" sz="4000" dirty="0">
                <a:latin typeface="Arial" pitchFamily="-103" charset="0"/>
                <a:cs typeface="MS PGothic" pitchFamily="34" charset="-128"/>
              </a:rPr>
              <a:t>—</a:t>
            </a:r>
            <a:r>
              <a:rPr lang="en-US" altLang="en-US" sz="4000" dirty="0" smtClean="0">
                <a:latin typeface="Arial" panose="020B0604020202020204" pitchFamily="34" charset="0"/>
              </a:rPr>
              <a:t>1 </a:t>
            </a:r>
          </a:p>
        </p:txBody>
      </p:sp>
      <p:sp>
        <p:nvSpPr>
          <p:cNvPr id="1536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Checkable deposits</a:t>
            </a:r>
          </a:p>
          <a:p>
            <a:pPr lvl="1"/>
            <a:r>
              <a:rPr lang="en-US" altLang="en-US" sz="2000" dirty="0" smtClean="0">
                <a:latin typeface="Arial" panose="020B0604020202020204" pitchFamily="34" charset="0"/>
              </a:rPr>
              <a:t>Bank deposits that allow withdrawal of money by writing checks</a:t>
            </a:r>
          </a:p>
          <a:p>
            <a:r>
              <a:rPr lang="en-US" altLang="en-US" sz="2800" dirty="0" smtClean="0">
                <a:latin typeface="Arial" panose="020B0604020202020204" pitchFamily="34" charset="0"/>
              </a:rPr>
              <a:t>M1</a:t>
            </a:r>
          </a:p>
          <a:p>
            <a:pPr lvl="1"/>
            <a:r>
              <a:rPr lang="en-US" altLang="en-US" sz="2000" dirty="0" smtClean="0">
                <a:latin typeface="Arial" panose="020B0604020202020204" pitchFamily="34" charset="0"/>
              </a:rPr>
              <a:t>Composed of currency and checkable deposits</a:t>
            </a:r>
          </a:p>
          <a:p>
            <a:pPr lvl="1"/>
            <a:r>
              <a:rPr lang="en-US" altLang="en-US" sz="2000" dirty="0" smtClean="0">
                <a:latin typeface="Arial" panose="020B0604020202020204" pitchFamily="34" charset="0"/>
              </a:rPr>
              <a:t>Most used measure until 1970s, before ATMs</a:t>
            </a:r>
          </a:p>
          <a:p>
            <a:r>
              <a:rPr lang="en-US" altLang="en-US" sz="2800" dirty="0" smtClean="0">
                <a:latin typeface="Arial" panose="020B0604020202020204" pitchFamily="34" charset="0"/>
              </a:rPr>
              <a:t>M2</a:t>
            </a:r>
          </a:p>
          <a:p>
            <a:pPr lvl="1"/>
            <a:r>
              <a:rPr lang="en-US" altLang="en-US" sz="2000" dirty="0">
                <a:latin typeface="Arial" panose="020B0604020202020204" pitchFamily="34" charset="0"/>
              </a:rPr>
              <a:t>I</a:t>
            </a:r>
            <a:r>
              <a:rPr lang="en-US" altLang="en-US" sz="2000" dirty="0" smtClean="0">
                <a:latin typeface="Arial" panose="020B0604020202020204" pitchFamily="34" charset="0"/>
              </a:rPr>
              <a:t>ncludes M1, savings deposits, money market </a:t>
            </a:r>
          </a:p>
          <a:p>
            <a:pPr marL="457200" lvl="1" indent="0">
              <a:buNone/>
            </a:pPr>
            <a:r>
              <a:rPr lang="en-US" altLang="en-US" sz="2000" dirty="0">
                <a:latin typeface="Arial" panose="020B0604020202020204" pitchFamily="34" charset="0"/>
              </a:rPr>
              <a:t> </a:t>
            </a:r>
            <a:r>
              <a:rPr lang="en-US" altLang="en-US" sz="2000" dirty="0" smtClean="0">
                <a:latin typeface="Arial" panose="020B0604020202020204" pitchFamily="34" charset="0"/>
              </a:rPr>
              <a:t>   mutual funds, and CDs</a:t>
            </a:r>
          </a:p>
        </p:txBody>
      </p:sp>
      <p:pic>
        <p:nvPicPr>
          <p:cNvPr id="15364" name="Picture 4" descr="I:\DirkTextbookN\Jpegs(All)\Macro Ch19-33\ch17\07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734" y="2669060"/>
            <a:ext cx="1871066" cy="385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NECOMA2_FIG17.01.jpg"/>
          <p:cNvPicPr>
            <a:picLocks noChangeAspect="1"/>
          </p:cNvPicPr>
          <p:nvPr/>
        </p:nvPicPr>
        <p:blipFill>
          <a:blip r:embed="rId3"/>
          <a:srcRect t="4468" b="3010"/>
          <a:stretch>
            <a:fillRect/>
          </a:stretch>
        </p:blipFill>
        <p:spPr>
          <a:xfrm>
            <a:off x="1017918" y="1619383"/>
            <a:ext cx="7108165" cy="5205841"/>
          </a:xfrm>
          <a:prstGeom prst="rect">
            <a:avLst/>
          </a:prstGeom>
        </p:spPr>
      </p:pic>
      <p:sp>
        <p:nvSpPr>
          <p:cNvPr id="12" name="Rectangle 11"/>
          <p:cNvSpPr/>
          <p:nvPr/>
        </p:nvSpPr>
        <p:spPr>
          <a:xfrm>
            <a:off x="3293806" y="1868129"/>
            <a:ext cx="1876323" cy="312993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Measures of U.S. Money Supply: 2015</a:t>
            </a:r>
          </a:p>
        </p:txBody>
      </p:sp>
      <p:pic>
        <p:nvPicPr>
          <p:cNvPr id="6" name="Picture 5" descr="green.jpg"/>
          <p:cNvPicPr>
            <a:picLocks noChangeAspect="1"/>
          </p:cNvPicPr>
          <p:nvPr/>
        </p:nvPicPr>
        <p:blipFill>
          <a:blip r:embed="rId4"/>
          <a:stretch>
            <a:fillRect/>
          </a:stretch>
        </p:blipFill>
        <p:spPr>
          <a:xfrm>
            <a:off x="1642740" y="6520854"/>
            <a:ext cx="676034" cy="207264"/>
          </a:xfrm>
          <a:prstGeom prst="rect">
            <a:avLst/>
          </a:prstGeom>
        </p:spPr>
      </p:pic>
      <p:pic>
        <p:nvPicPr>
          <p:cNvPr id="7" name="Picture 6" descr="blue.jpg"/>
          <p:cNvPicPr>
            <a:picLocks noChangeAspect="1"/>
          </p:cNvPicPr>
          <p:nvPr/>
        </p:nvPicPr>
        <p:blipFill>
          <a:blip r:embed="rId5"/>
          <a:stretch>
            <a:fillRect/>
          </a:stretch>
        </p:blipFill>
        <p:spPr>
          <a:xfrm>
            <a:off x="1606362" y="5879101"/>
            <a:ext cx="786154" cy="257867"/>
          </a:xfrm>
          <a:prstGeom prst="rect">
            <a:avLst/>
          </a:prstGeom>
        </p:spPr>
      </p:pic>
      <p:sp>
        <p:nvSpPr>
          <p:cNvPr id="8" name="Rectangle 7"/>
          <p:cNvSpPr/>
          <p:nvPr/>
        </p:nvSpPr>
        <p:spPr>
          <a:xfrm>
            <a:off x="1876323" y="5235676"/>
            <a:ext cx="802967" cy="2458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65948" y="5535559"/>
            <a:ext cx="1920568" cy="12978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244645" y="4998065"/>
            <a:ext cx="4596581" cy="622709"/>
          </a:xfrm>
          <a:custGeom>
            <a:avLst/>
            <a:gdLst>
              <a:gd name="connsiteX0" fmla="*/ 0 w 4596581"/>
              <a:gd name="connsiteY0" fmla="*/ 229419 h 622709"/>
              <a:gd name="connsiteX1" fmla="*/ 1999226 w 4596581"/>
              <a:gd name="connsiteY1" fmla="*/ 237612 h 622709"/>
              <a:gd name="connsiteX2" fmla="*/ 2195871 w 4596581"/>
              <a:gd name="connsiteY2" fmla="*/ 0 h 622709"/>
              <a:gd name="connsiteX3" fmla="*/ 4596581 w 4596581"/>
              <a:gd name="connsiteY3" fmla="*/ 8193 h 622709"/>
              <a:gd name="connsiteX4" fmla="*/ 4580194 w 4596581"/>
              <a:gd name="connsiteY4" fmla="*/ 622709 h 622709"/>
              <a:gd name="connsiteX5" fmla="*/ 2466258 w 4596581"/>
              <a:gd name="connsiteY5" fmla="*/ 508000 h 622709"/>
              <a:gd name="connsiteX6" fmla="*/ 2007420 w 4596581"/>
              <a:gd name="connsiteY6" fmla="*/ 532580 h 622709"/>
              <a:gd name="connsiteX7" fmla="*/ 1909097 w 4596581"/>
              <a:gd name="connsiteY7" fmla="*/ 557161 h 622709"/>
              <a:gd name="connsiteX8" fmla="*/ 0 w 4596581"/>
              <a:gd name="connsiteY8" fmla="*/ 565354 h 622709"/>
              <a:gd name="connsiteX9" fmla="*/ 0 w 4596581"/>
              <a:gd name="connsiteY9" fmla="*/ 229419 h 62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6581" h="622709">
                <a:moveTo>
                  <a:pt x="0" y="229419"/>
                </a:moveTo>
                <a:lnTo>
                  <a:pt x="1999226" y="237612"/>
                </a:lnTo>
                <a:lnTo>
                  <a:pt x="2195871" y="0"/>
                </a:lnTo>
                <a:lnTo>
                  <a:pt x="4596581" y="8193"/>
                </a:lnTo>
                <a:cubicBezTo>
                  <a:pt x="4591045" y="213030"/>
                  <a:pt x="4580194" y="417798"/>
                  <a:pt x="4580194" y="622709"/>
                </a:cubicBezTo>
                <a:lnTo>
                  <a:pt x="2466258" y="508000"/>
                </a:lnTo>
                <a:lnTo>
                  <a:pt x="2007420" y="532580"/>
                </a:lnTo>
                <a:cubicBezTo>
                  <a:pt x="1914655" y="557880"/>
                  <a:pt x="1948431" y="557161"/>
                  <a:pt x="1909097" y="557161"/>
                </a:cubicBezTo>
                <a:lnTo>
                  <a:pt x="0" y="565354"/>
                </a:lnTo>
                <a:lnTo>
                  <a:pt x="0" y="22941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277419" y="3990258"/>
            <a:ext cx="4211484" cy="1245419"/>
          </a:xfrm>
          <a:custGeom>
            <a:avLst/>
            <a:gdLst>
              <a:gd name="connsiteX0" fmla="*/ 0 w 4211484"/>
              <a:gd name="connsiteY0" fmla="*/ 991419 h 1245419"/>
              <a:gd name="connsiteX1" fmla="*/ 0 w 4211484"/>
              <a:gd name="connsiteY1" fmla="*/ 1237226 h 1245419"/>
              <a:gd name="connsiteX2" fmla="*/ 1958258 w 4211484"/>
              <a:gd name="connsiteY2" fmla="*/ 1245419 h 1245419"/>
              <a:gd name="connsiteX3" fmla="*/ 2466258 w 4211484"/>
              <a:gd name="connsiteY3" fmla="*/ 827548 h 1245419"/>
              <a:gd name="connsiteX4" fmla="*/ 4211484 w 4211484"/>
              <a:gd name="connsiteY4" fmla="*/ 188452 h 1245419"/>
              <a:gd name="connsiteX5" fmla="*/ 4154129 w 4211484"/>
              <a:gd name="connsiteY5" fmla="*/ 24581 h 1245419"/>
              <a:gd name="connsiteX6" fmla="*/ 2286000 w 4211484"/>
              <a:gd name="connsiteY6" fmla="*/ 0 h 1245419"/>
              <a:gd name="connsiteX7" fmla="*/ 2023807 w 4211484"/>
              <a:gd name="connsiteY7" fmla="*/ 540774 h 1245419"/>
              <a:gd name="connsiteX8" fmla="*/ 1868129 w 4211484"/>
              <a:gd name="connsiteY8" fmla="*/ 999613 h 1245419"/>
              <a:gd name="connsiteX9" fmla="*/ 1868129 w 4211484"/>
              <a:gd name="connsiteY9" fmla="*/ 991419 h 1245419"/>
              <a:gd name="connsiteX10" fmla="*/ 0 w 4211484"/>
              <a:gd name="connsiteY10" fmla="*/ 991419 h 124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1484" h="1245419">
                <a:moveTo>
                  <a:pt x="0" y="991419"/>
                </a:moveTo>
                <a:lnTo>
                  <a:pt x="0" y="1237226"/>
                </a:lnTo>
                <a:lnTo>
                  <a:pt x="1958258" y="1245419"/>
                </a:lnTo>
                <a:cubicBezTo>
                  <a:pt x="2126473" y="1104780"/>
                  <a:pt x="2246997" y="827548"/>
                  <a:pt x="2466258" y="827548"/>
                </a:cubicBezTo>
                <a:lnTo>
                  <a:pt x="4211484" y="188452"/>
                </a:lnTo>
                <a:lnTo>
                  <a:pt x="4154129" y="24581"/>
                </a:lnTo>
                <a:lnTo>
                  <a:pt x="2286000" y="0"/>
                </a:lnTo>
                <a:cubicBezTo>
                  <a:pt x="2197519" y="179728"/>
                  <a:pt x="2023807" y="340446"/>
                  <a:pt x="2023807" y="540774"/>
                </a:cubicBezTo>
                <a:cubicBezTo>
                  <a:pt x="1971914" y="693720"/>
                  <a:pt x="1920865" y="846956"/>
                  <a:pt x="1868129" y="999613"/>
                </a:cubicBezTo>
                <a:cubicBezTo>
                  <a:pt x="1867237" y="1002195"/>
                  <a:pt x="1868129" y="994150"/>
                  <a:pt x="1868129" y="991419"/>
                </a:cubicBezTo>
                <a:lnTo>
                  <a:pt x="0" y="99141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85612" y="1605935"/>
            <a:ext cx="802969" cy="2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096772" y="1581354"/>
            <a:ext cx="802969" cy="2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xit" presetSubtype="0" fill="hold" grpId="0" nodeType="after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Why is M2 currently a more monitored measure of the money supply than M1?</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ATMs have allowed easier access to savings deposits.</a:t>
            </a:r>
          </a:p>
          <a:p>
            <a:pPr marL="971550" lvl="1" indent="-514350">
              <a:buFont typeface="+mj-lt"/>
              <a:buAutoNum type="alphaUcPeriod"/>
            </a:pPr>
            <a:r>
              <a:rPr lang="en-US" altLang="en-US" sz="2800" dirty="0" smtClean="0">
                <a:latin typeface="Arial" panose="020B0604020202020204" pitchFamily="34" charset="0"/>
              </a:rPr>
              <a:t>M2 doesn’</a:t>
            </a:r>
            <a:r>
              <a:rPr lang="en-US" altLang="ja-JP" sz="2800" dirty="0" smtClean="0">
                <a:latin typeface="Arial" panose="020B0604020202020204" pitchFamily="34" charset="0"/>
              </a:rPr>
              <a:t>t include coins, which may be obsolete in a few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Banks pressured the Fed to include savings in the money supply measure.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People have increased use of credit cards.</a:t>
            </a:r>
          </a:p>
        </p:txBody>
      </p:sp>
      <p:sp>
        <p:nvSpPr>
          <p:cNvPr id="4" name="Rectangle 3" descr="Correct answer: A, ATMs have allowed easier access to savings deposits."/>
          <p:cNvSpPr/>
          <p:nvPr/>
        </p:nvSpPr>
        <p:spPr>
          <a:xfrm>
            <a:off x="919248" y="2654128"/>
            <a:ext cx="7767551" cy="95103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167886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Measuring the Money Supply</a:t>
            </a:r>
            <a:r>
              <a:rPr lang="en-US" sz="4000" dirty="0">
                <a:latin typeface="Arial" pitchFamily="-103" charset="0"/>
                <a:cs typeface="MS PGothic" pitchFamily="34" charset="-128"/>
              </a:rPr>
              <a:t>—</a:t>
            </a:r>
            <a:r>
              <a:rPr lang="en-US" altLang="en-US" sz="4000" dirty="0" smtClean="0">
                <a:latin typeface="Arial" panose="020B0604020202020204" pitchFamily="34" charset="0"/>
              </a:rPr>
              <a:t>2 </a:t>
            </a:r>
          </a:p>
        </p:txBody>
      </p:sp>
      <p:sp>
        <p:nvSpPr>
          <p:cNvPr id="17411" name="Content Placeholder 2"/>
          <p:cNvSpPr>
            <a:spLocks noGrp="1"/>
          </p:cNvSpPr>
          <p:nvPr>
            <p:ph idx="1"/>
          </p:nvPr>
        </p:nvSpPr>
        <p:spPr>
          <a:xfrm>
            <a:off x="457200" y="1712913"/>
            <a:ext cx="8229600" cy="4895850"/>
          </a:xfrm>
        </p:spPr>
        <p:txBody>
          <a:bodyPr>
            <a:normAutofit/>
          </a:bodyPr>
          <a:lstStyle/>
          <a:p>
            <a:pPr>
              <a:buFont typeface="Arial" charset="0"/>
              <a:buChar char="•"/>
              <a:defRPr/>
            </a:pPr>
            <a:r>
              <a:rPr lang="en-US" sz="3000" dirty="0" smtClean="0">
                <a:latin typeface="Arial" charset="0"/>
              </a:rPr>
              <a:t>Debit cards</a:t>
            </a:r>
          </a:p>
          <a:p>
            <a:pPr lvl="1">
              <a:buFont typeface="Arial" charset="0"/>
              <a:buChar char="–"/>
              <a:defRPr/>
            </a:pPr>
            <a:r>
              <a:rPr lang="en-US" sz="2800" dirty="0" smtClean="0">
                <a:latin typeface="Arial" charset="0"/>
              </a:rPr>
              <a:t>Access checking and/or savings accounts</a:t>
            </a:r>
          </a:p>
          <a:p>
            <a:pPr lvl="1">
              <a:buFont typeface="Arial" charset="0"/>
              <a:buChar char="–"/>
              <a:defRPr/>
            </a:pPr>
            <a:r>
              <a:rPr lang="en-US" sz="2800" dirty="0" smtClean="0">
                <a:latin typeface="Arial" charset="0"/>
              </a:rPr>
              <a:t>Checking and savings accounts are included in M2</a:t>
            </a:r>
          </a:p>
          <a:p>
            <a:pPr>
              <a:buFont typeface="Arial" charset="0"/>
              <a:buChar char="•"/>
              <a:defRPr/>
            </a:pPr>
            <a:r>
              <a:rPr lang="en-US" sz="3000" dirty="0" smtClean="0">
                <a:latin typeface="Arial" charset="0"/>
              </a:rPr>
              <a:t>Credit cards</a:t>
            </a:r>
          </a:p>
          <a:p>
            <a:pPr lvl="1">
              <a:buFont typeface="Arial" charset="0"/>
              <a:buChar char="–"/>
              <a:defRPr/>
            </a:pPr>
            <a:r>
              <a:rPr lang="en-US" sz="2800" dirty="0" smtClean="0">
                <a:latin typeface="Arial" charset="0"/>
              </a:rPr>
              <a:t>Technically not a part of the money supply</a:t>
            </a:r>
          </a:p>
          <a:p>
            <a:pPr lvl="1">
              <a:buFont typeface="Arial" charset="0"/>
              <a:buChar char="–"/>
              <a:defRPr/>
            </a:pPr>
            <a:r>
              <a:rPr lang="en-US" sz="2800" dirty="0" smtClean="0">
                <a:latin typeface="Arial" charset="0"/>
              </a:rPr>
              <a:t>Involve a loan made at the cash register </a:t>
            </a:r>
          </a:p>
          <a:p>
            <a:pPr lvl="1">
              <a:buFont typeface="Arial" charset="0"/>
              <a:buChar char="–"/>
              <a:defRPr/>
            </a:pPr>
            <a:r>
              <a:rPr lang="en-US" sz="2800" dirty="0" smtClean="0">
                <a:latin typeface="Arial" charset="0"/>
              </a:rPr>
              <a:t>Bank deposits from elsewhere pay for the purchase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smtClean="0">
                <a:latin typeface="Arial" panose="020B0604020202020204" pitchFamily="34" charset="0"/>
              </a:rPr>
              <a:t>Business of Banking</a:t>
            </a:r>
          </a:p>
        </p:txBody>
      </p:sp>
      <p:sp>
        <p:nvSpPr>
          <p:cNvPr id="2" name="Content Placeholder 1"/>
          <p:cNvSpPr>
            <a:spLocks noGrp="1"/>
          </p:cNvSpPr>
          <p:nvPr>
            <p:ph idx="1"/>
          </p:nvPr>
        </p:nvSpPr>
        <p:spPr/>
        <p:txBody>
          <a:bodyPr/>
          <a:lstStyle/>
          <a:p>
            <a:r>
              <a:rPr lang="en-US" sz="2800" dirty="0" smtClean="0"/>
              <a:t>Banks do not print money, but their actions affect the total money supply.</a:t>
            </a:r>
            <a:endParaRPr lang="en-US" sz="2800" dirty="0"/>
          </a:p>
        </p:txBody>
      </p:sp>
      <p:pic>
        <p:nvPicPr>
          <p:cNvPr id="5" name="Picture 4" descr="PRINECOMA2_FIG17.02.jpg"/>
          <p:cNvPicPr>
            <a:picLocks noChangeAspect="1"/>
          </p:cNvPicPr>
          <p:nvPr/>
        </p:nvPicPr>
        <p:blipFill>
          <a:blip r:embed="rId3"/>
          <a:srcRect t="13093" b="7584"/>
          <a:stretch>
            <a:fillRect/>
          </a:stretch>
        </p:blipFill>
        <p:spPr>
          <a:xfrm>
            <a:off x="304800" y="3048000"/>
            <a:ext cx="8534400" cy="176980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Interest Rates on Bank Deposits and Loans</a:t>
            </a:r>
          </a:p>
        </p:txBody>
      </p:sp>
      <p:pic>
        <p:nvPicPr>
          <p:cNvPr id="4" name="Picture 3" descr="PRINECOMA2_FIG17.03.jpg"/>
          <p:cNvPicPr>
            <a:picLocks noChangeAspect="1"/>
          </p:cNvPicPr>
          <p:nvPr/>
        </p:nvPicPr>
        <p:blipFill>
          <a:blip r:embed="rId3"/>
          <a:srcRect t="5225" b="4232"/>
          <a:stretch>
            <a:fillRect/>
          </a:stretch>
        </p:blipFill>
        <p:spPr>
          <a:xfrm>
            <a:off x="304800" y="1827161"/>
            <a:ext cx="8534400" cy="44818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2290" name="Content Placeholder 2"/>
          <p:cNvSpPr>
            <a:spLocks noGrp="1"/>
          </p:cNvSpPr>
          <p:nvPr>
            <p:ph idx="1"/>
          </p:nvPr>
        </p:nvSpPr>
        <p:spPr>
          <a:xfrm>
            <a:off x="457200" y="1712913"/>
            <a:ext cx="8321040" cy="4895850"/>
          </a:xfrm>
        </p:spPr>
        <p:txBody>
          <a:bodyPr/>
          <a:lstStyle/>
          <a:p>
            <a:r>
              <a:rPr lang="en-US" altLang="en-US" sz="2800" dirty="0" smtClean="0">
                <a:latin typeface="Arial" panose="020B0604020202020204" pitchFamily="34" charset="0"/>
              </a:rPr>
              <a:t>Fiscal policy:</a:t>
            </a:r>
          </a:p>
          <a:p>
            <a:pPr lvl="1"/>
            <a:r>
              <a:rPr lang="en-US" altLang="en-US" sz="2400" dirty="0">
                <a:latin typeface="Arial" panose="020B0604020202020204" pitchFamily="34" charset="0"/>
              </a:rPr>
              <a:t>U</a:t>
            </a:r>
            <a:r>
              <a:rPr lang="en-US" altLang="en-US" sz="2400" dirty="0" smtClean="0">
                <a:latin typeface="Arial" panose="020B0604020202020204" pitchFamily="34" charset="0"/>
              </a:rPr>
              <a:t>se of government spending [G] and taxes to influence the economy</a:t>
            </a:r>
          </a:p>
          <a:p>
            <a:pPr lvl="1"/>
            <a:r>
              <a:rPr lang="en-US" altLang="en-US" sz="2400" dirty="0">
                <a:latin typeface="Arial" panose="020B0604020202020204" pitchFamily="34" charset="0"/>
              </a:rPr>
              <a:t>I</a:t>
            </a:r>
            <a:r>
              <a:rPr lang="en-US" altLang="en-US" sz="2400" dirty="0" smtClean="0">
                <a:latin typeface="Arial" panose="020B0604020202020204" pitchFamily="34" charset="0"/>
              </a:rPr>
              <a:t>ncreases in [G] and tax cuts are paid for by borrowing</a:t>
            </a:r>
          </a:p>
          <a:p>
            <a:r>
              <a:rPr lang="en-US" altLang="en-US" sz="2800" dirty="0" smtClean="0">
                <a:latin typeface="Arial" panose="020B0604020202020204" pitchFamily="34" charset="0"/>
              </a:rPr>
              <a:t>Fiscal policy is not </a:t>
            </a:r>
            <a:r>
              <a:rPr lang="en-US" altLang="ja-JP" sz="2800" dirty="0" smtClean="0">
                <a:latin typeface="Arial" panose="020B0604020202020204" pitchFamily="34" charset="0"/>
              </a:rPr>
              <a:t>perfect because of lags, crowding out, and savings adjustments.</a:t>
            </a:r>
          </a:p>
          <a:p>
            <a:r>
              <a:rPr lang="en-US" altLang="en-US" sz="2800" dirty="0" smtClean="0">
                <a:latin typeface="Arial" panose="020B0604020202020204" pitchFamily="34" charset="0"/>
              </a:rPr>
              <a:t>A higher MPC means a larger spending multiplier.</a:t>
            </a:r>
          </a:p>
          <a:p>
            <a:r>
              <a:rPr lang="en-US" altLang="en-US" sz="2800" dirty="0" smtClean="0">
                <a:latin typeface="Arial" panose="020B0604020202020204" pitchFamily="34" charset="0"/>
              </a:rPr>
              <a:t>The Laffer curve:</a:t>
            </a:r>
          </a:p>
          <a:p>
            <a:pPr lvl="1"/>
            <a:r>
              <a:rPr lang="en-US" altLang="en-US" sz="2400" dirty="0" smtClean="0">
                <a:latin typeface="Arial" panose="020B0604020202020204" pitchFamily="34" charset="0"/>
              </a:rPr>
              <a:t>Shows the relationship between tax rates and tax revenues collected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Bank Balance Sheet</a:t>
            </a:r>
          </a:p>
        </p:txBody>
      </p:sp>
      <p:sp>
        <p:nvSpPr>
          <p:cNvPr id="21507" name="Content Placeholder 2"/>
          <p:cNvSpPr>
            <a:spLocks noGrp="1"/>
          </p:cNvSpPr>
          <p:nvPr>
            <p:ph idx="1"/>
          </p:nvPr>
        </p:nvSpPr>
        <p:spPr>
          <a:xfrm>
            <a:off x="457199" y="1712913"/>
            <a:ext cx="8488017" cy="4895850"/>
          </a:xfrm>
        </p:spPr>
        <p:txBody>
          <a:bodyPr/>
          <a:lstStyle/>
          <a:p>
            <a:r>
              <a:rPr lang="en-US" altLang="en-US" sz="2400" dirty="0" smtClean="0">
                <a:latin typeface="Arial" panose="020B0604020202020204" pitchFamily="34" charset="0"/>
              </a:rPr>
              <a:t>Loans: Primary interest-earning use of bank funds</a:t>
            </a:r>
          </a:p>
          <a:p>
            <a:r>
              <a:rPr lang="en-US" altLang="en-US" sz="2400" dirty="0" smtClean="0">
                <a:latin typeface="Arial" panose="020B0604020202020204" pitchFamily="34" charset="0"/>
              </a:rPr>
              <a:t>Reserves: Bank deposits set aside and not lent out</a:t>
            </a:r>
          </a:p>
          <a:p>
            <a:pPr lvl="1"/>
            <a:r>
              <a:rPr lang="en-US" altLang="en-US" sz="2000" dirty="0" smtClean="0">
                <a:latin typeface="Arial" panose="020B0604020202020204" pitchFamily="34" charset="0"/>
              </a:rPr>
              <a:t>Include currency at the vault and holdings at the Federal Reserve</a:t>
            </a:r>
          </a:p>
        </p:txBody>
      </p:sp>
      <p:pic>
        <p:nvPicPr>
          <p:cNvPr id="5" name="Picture 4" descr="PRINECOMA2_FIG17.04.jpg"/>
          <p:cNvPicPr>
            <a:picLocks noChangeAspect="1"/>
          </p:cNvPicPr>
          <p:nvPr/>
        </p:nvPicPr>
        <p:blipFill>
          <a:blip r:embed="rId3"/>
          <a:srcRect t="4966" b="3273"/>
          <a:stretch>
            <a:fillRect/>
          </a:stretch>
        </p:blipFill>
        <p:spPr>
          <a:xfrm>
            <a:off x="1803400" y="3138539"/>
            <a:ext cx="5537200" cy="3168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dirty="0" smtClean="0">
                <a:latin typeface="Arial" panose="020B0604020202020204" pitchFamily="34" charset="0"/>
              </a:rPr>
              <a:t>Bank Reserves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22531" name="Content Placeholder 2"/>
          <p:cNvSpPr>
            <a:spLocks noGrp="1"/>
          </p:cNvSpPr>
          <p:nvPr>
            <p:ph sz="half" idx="1"/>
          </p:nvPr>
        </p:nvSpPr>
        <p:spPr>
          <a:xfrm>
            <a:off x="0" y="1670552"/>
            <a:ext cx="4495800" cy="5002721"/>
          </a:xfrm>
        </p:spPr>
        <p:txBody>
          <a:bodyPr/>
          <a:lstStyle/>
          <a:p>
            <a:r>
              <a:rPr lang="en-US" altLang="en-US" sz="2800" dirty="0" smtClean="0">
                <a:latin typeface="Arial" panose="020B0604020202020204" pitchFamily="34" charset="0"/>
              </a:rPr>
              <a:t>Fractional reserve banking</a:t>
            </a:r>
          </a:p>
          <a:p>
            <a:pPr lvl="1"/>
            <a:r>
              <a:rPr lang="en-US" altLang="en-US" sz="2400" dirty="0" smtClean="0">
                <a:latin typeface="Arial" panose="020B0604020202020204" pitchFamily="34" charset="0"/>
              </a:rPr>
              <a:t>Banks only hold a fraction of deposits on reserve.</a:t>
            </a:r>
          </a:p>
          <a:p>
            <a:pPr lvl="1"/>
            <a:r>
              <a:rPr lang="en-US" altLang="en-US" sz="2400" dirty="0" smtClean="0">
                <a:latin typeface="Arial" panose="020B0604020202020204" pitchFamily="34" charset="0"/>
              </a:rPr>
              <a:t>Typically, banks only keep 10% on reserve.</a:t>
            </a:r>
          </a:p>
        </p:txBody>
      </p:sp>
      <p:sp>
        <p:nvSpPr>
          <p:cNvPr id="2" name="Content Placeholder 1"/>
          <p:cNvSpPr>
            <a:spLocks noGrp="1"/>
          </p:cNvSpPr>
          <p:nvPr>
            <p:ph sz="half" idx="2"/>
          </p:nvPr>
        </p:nvSpPr>
        <p:spPr>
          <a:xfrm>
            <a:off x="4495800" y="1670552"/>
            <a:ext cx="4648200" cy="5002721"/>
          </a:xfrm>
        </p:spPr>
        <p:txBody>
          <a:bodyPr/>
          <a:lstStyle/>
          <a:p>
            <a:r>
              <a:rPr lang="en-US" altLang="en-US" sz="2800" dirty="0">
                <a:latin typeface="Arial" panose="020B0604020202020204" pitchFamily="34" charset="0"/>
              </a:rPr>
              <a:t>Cost of holding reserves</a:t>
            </a:r>
          </a:p>
          <a:p>
            <a:pPr lvl="1"/>
            <a:r>
              <a:rPr lang="en-US" altLang="en-US" sz="2400" dirty="0">
                <a:latin typeface="Arial" panose="020B0604020202020204" pitchFamily="34" charset="0"/>
              </a:rPr>
              <a:t>Before 2008, reserves earned no </a:t>
            </a:r>
            <a:r>
              <a:rPr lang="en-US" altLang="en-US" sz="2400" dirty="0" smtClean="0">
                <a:latin typeface="Arial" panose="020B0604020202020204" pitchFamily="34" charset="0"/>
              </a:rPr>
              <a:t>interest</a:t>
            </a:r>
            <a:endParaRPr lang="en-US" altLang="en-US" sz="2400" dirty="0">
              <a:latin typeface="Arial" panose="020B0604020202020204" pitchFamily="34" charset="0"/>
            </a:endParaRPr>
          </a:p>
          <a:p>
            <a:pPr lvl="1"/>
            <a:r>
              <a:rPr lang="en-US" altLang="en-US" sz="2400" dirty="0">
                <a:latin typeface="Arial" panose="020B0604020202020204" pitchFamily="34" charset="0"/>
              </a:rPr>
              <a:t>The opportunity cost of holding reserves is the interest payments </a:t>
            </a:r>
            <a:r>
              <a:rPr lang="en-US" altLang="en-US" sz="2400" dirty="0" smtClean="0">
                <a:latin typeface="Arial" panose="020B0604020202020204" pitchFamily="34" charset="0"/>
              </a:rPr>
              <a:t>on loans</a:t>
            </a:r>
            <a:endParaRPr lang="en-US" altLang="en-US" sz="2400" dirty="0">
              <a:latin typeface="Arial" panose="020B0604020202020204" pitchFamily="34" charset="0"/>
            </a:endParaRPr>
          </a:p>
          <a:p>
            <a:endParaRPr lang="en-US" dirty="0"/>
          </a:p>
        </p:txBody>
      </p:sp>
      <p:pic>
        <p:nvPicPr>
          <p:cNvPr id="22532" name="Picture 4" descr="I:\DirkTextbookN\Jpegs(All)\Macro Ch19-33\ch17\12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4171912"/>
            <a:ext cx="42926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DirkTextbookN\Jpegs(All)\Macro Ch19-33\ch17\08_PRINECOMA_CH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927" y="4156510"/>
            <a:ext cx="3831673" cy="266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522514" y="127794"/>
            <a:ext cx="8229600" cy="1527175"/>
          </a:xfrm>
        </p:spPr>
        <p:txBody>
          <a:bodyPr/>
          <a:lstStyle/>
          <a:p>
            <a:r>
              <a:rPr lang="en-US" altLang="en-US" dirty="0" smtClean="0">
                <a:latin typeface="Arial" panose="020B0604020202020204" pitchFamily="34" charset="0"/>
              </a:rPr>
              <a:t>Fractional Reserve Banking</a:t>
            </a:r>
          </a:p>
        </p:txBody>
      </p:sp>
      <p:pic>
        <p:nvPicPr>
          <p:cNvPr id="4" name="Picture 3" descr="PRINECOMA2_FIG17.05.jpg"/>
          <p:cNvPicPr>
            <a:picLocks noChangeAspect="1"/>
          </p:cNvPicPr>
          <p:nvPr/>
        </p:nvPicPr>
        <p:blipFill>
          <a:blip r:embed="rId3"/>
          <a:srcRect t="6783" b="4151"/>
          <a:stretch>
            <a:fillRect/>
          </a:stretch>
        </p:blipFill>
        <p:spPr>
          <a:xfrm>
            <a:off x="304800" y="1892709"/>
            <a:ext cx="8534400" cy="360516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Bank Reserves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2560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Reasons banks hold reserves:</a:t>
            </a:r>
          </a:p>
          <a:p>
            <a:pPr marL="914400" lvl="1" indent="-457200">
              <a:buFont typeface="+mj-lt"/>
              <a:buAutoNum type="arabicParenR"/>
            </a:pPr>
            <a:r>
              <a:rPr lang="en-US" altLang="en-US" sz="2400" dirty="0">
                <a:latin typeface="Arial" panose="020B0604020202020204" pitchFamily="34" charset="0"/>
              </a:rPr>
              <a:t>T</a:t>
            </a:r>
            <a:r>
              <a:rPr lang="en-US" altLang="en-US" sz="2400" dirty="0" smtClean="0">
                <a:latin typeface="Arial" panose="020B0604020202020204" pitchFamily="34" charset="0"/>
              </a:rPr>
              <a:t>o accommodate customer withdrawals</a:t>
            </a:r>
          </a:p>
          <a:p>
            <a:pPr marL="914400" lvl="1" indent="-457200">
              <a:buFont typeface="+mj-lt"/>
              <a:buAutoNum type="arabicParenR"/>
            </a:pPr>
            <a:r>
              <a:rPr lang="en-US" altLang="en-US" sz="2400" dirty="0" smtClean="0">
                <a:latin typeface="Arial" panose="020B0604020202020204" pitchFamily="34" charset="0"/>
              </a:rPr>
              <a:t>Requirements by the Federal Reserve </a:t>
            </a:r>
          </a:p>
          <a:p>
            <a:pPr lvl="2"/>
            <a:r>
              <a:rPr lang="en-US" altLang="en-US" sz="2000" dirty="0">
                <a:latin typeface="Arial" panose="020B0604020202020204" pitchFamily="34" charset="0"/>
                <a:cs typeface="Arial" panose="020B0604020202020204" pitchFamily="34" charset="0"/>
              </a:rPr>
              <a:t>R</a:t>
            </a:r>
            <a:r>
              <a:rPr lang="en-US" altLang="en-US" sz="2000" dirty="0" smtClean="0">
                <a:latin typeface="Arial" panose="020B0604020202020204" pitchFamily="34" charset="0"/>
                <a:cs typeface="Arial" panose="020B0604020202020204" pitchFamily="34" charset="0"/>
              </a:rPr>
              <a:t>equired reserve ratio (</a:t>
            </a:r>
            <a:r>
              <a:rPr lang="en-US" altLang="en-US" sz="2000" i="1" dirty="0" smtClean="0">
                <a:latin typeface="Arial" panose="020B0604020202020204" pitchFamily="34" charset="0"/>
                <a:cs typeface="Arial" panose="020B0604020202020204" pitchFamily="34" charset="0"/>
              </a:rPr>
              <a:t>rr</a:t>
            </a:r>
            <a:r>
              <a:rPr lang="en-US" altLang="en-US" sz="2000" dirty="0" smtClean="0">
                <a:latin typeface="Arial" panose="020B0604020202020204" pitchFamily="34" charset="0"/>
                <a:cs typeface="Arial" panose="020B0604020202020204" pitchFamily="34" charset="0"/>
              </a:rPr>
              <a:t>): proportion of deposits banks are required to keep on reserve</a:t>
            </a:r>
          </a:p>
          <a:p>
            <a:pPr lvl="2"/>
            <a:r>
              <a:rPr lang="en-US" altLang="en-US" sz="2000" dirty="0" smtClean="0">
                <a:latin typeface="Arial" panose="020B0604020202020204" pitchFamily="34" charset="0"/>
                <a:cs typeface="Arial" panose="020B0604020202020204" pitchFamily="34" charset="0"/>
              </a:rPr>
              <a:t>The current </a:t>
            </a:r>
            <a:r>
              <a:rPr lang="en-US" altLang="en-US" sz="2000" i="1" dirty="0" smtClean="0">
                <a:latin typeface="Arial" panose="020B0604020202020204" pitchFamily="34" charset="0"/>
                <a:cs typeface="Arial" panose="020B0604020202020204" pitchFamily="34" charset="0"/>
              </a:rPr>
              <a:t>rr</a:t>
            </a:r>
            <a:r>
              <a:rPr lang="en-US" altLang="en-US" sz="2000" dirty="0" smtClean="0">
                <a:latin typeface="Arial" panose="020B0604020202020204" pitchFamily="34" charset="0"/>
                <a:cs typeface="Arial" panose="020B0604020202020204" pitchFamily="34" charset="0"/>
              </a:rPr>
              <a:t> is 10%</a:t>
            </a:r>
          </a:p>
          <a:p>
            <a:r>
              <a:rPr lang="en-US" altLang="en-US" sz="2800" dirty="0" smtClean="0">
                <a:latin typeface="Arial" panose="020B0604020202020204" pitchFamily="34" charset="0"/>
              </a:rPr>
              <a:t>Bank run:</a:t>
            </a:r>
          </a:p>
          <a:p>
            <a:pPr lvl="1"/>
            <a:r>
              <a:rPr lang="en-US" altLang="en-US" sz="2400" dirty="0">
                <a:latin typeface="Arial" panose="020B0604020202020204" pitchFamily="34" charset="0"/>
              </a:rPr>
              <a:t>M</a:t>
            </a:r>
            <a:r>
              <a:rPr lang="en-US" altLang="en-US" sz="2400" dirty="0" smtClean="0">
                <a:latin typeface="Arial" panose="020B0604020202020204" pitchFamily="34" charset="0"/>
              </a:rPr>
              <a:t>any depositors attempt to withdraw funds from a bank at one time</a:t>
            </a:r>
          </a:p>
          <a:p>
            <a:pPr lvl="1"/>
            <a:r>
              <a:rPr lang="en-US" altLang="en-US" sz="2400" dirty="0" smtClean="0">
                <a:latin typeface="Arial" panose="020B0604020202020204" pitchFamily="34" charset="0"/>
              </a:rPr>
              <a:t>May end with bank in default</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Economics in </a:t>
            </a:r>
            <a:r>
              <a:rPr lang="en-US" altLang="en-US" i="1" dirty="0" smtClean="0">
                <a:latin typeface="Arial" panose="020B0604020202020204" pitchFamily="34" charset="0"/>
              </a:rPr>
              <a:t>It’</a:t>
            </a:r>
            <a:r>
              <a:rPr lang="en-US" altLang="ja-JP" i="1" dirty="0" smtClean="0">
                <a:latin typeface="Arial" panose="020B0604020202020204" pitchFamily="34" charset="0"/>
              </a:rPr>
              <a:t>s a Wonderful Life</a:t>
            </a:r>
            <a:endParaRPr lang="en-US" altLang="en-US" i="1" dirty="0" smtClean="0">
              <a:latin typeface="Arial" panose="020B0604020202020204" pitchFamily="34" charset="0"/>
            </a:endParaRPr>
          </a:p>
        </p:txBody>
      </p:sp>
      <p:sp>
        <p:nvSpPr>
          <p:cNvPr id="53250" name="Content Placeholder 2"/>
          <p:cNvSpPr>
            <a:spLocks noGrp="1"/>
          </p:cNvSpPr>
          <p:nvPr>
            <p:ph idx="1"/>
          </p:nvPr>
        </p:nvSpPr>
        <p:spPr>
          <a:xfrm>
            <a:off x="457200" y="1712913"/>
            <a:ext cx="8229600" cy="4895850"/>
          </a:xfrm>
        </p:spPr>
        <p:txBody>
          <a:bodyPr/>
          <a:lstStyle/>
          <a:p>
            <a:r>
              <a:rPr lang="en-US" altLang="en-US" sz="2800" i="1" dirty="0" smtClean="0">
                <a:latin typeface="Arial" panose="020B0604020202020204" pitchFamily="34" charset="0"/>
              </a:rPr>
              <a:t>It’s</a:t>
            </a:r>
            <a:r>
              <a:rPr lang="en-US" altLang="ja-JP" sz="2800" i="1" dirty="0" smtClean="0">
                <a:latin typeface="Arial" panose="020B0604020202020204" pitchFamily="34" charset="0"/>
              </a:rPr>
              <a:t> a Wonderful Life </a:t>
            </a:r>
            <a:r>
              <a:rPr lang="en-US" altLang="ja-JP" sz="2800" dirty="0" smtClean="0">
                <a:latin typeface="Arial" panose="020B0604020202020204" pitchFamily="34" charset="0"/>
              </a:rPr>
              <a:t>(1946)</a:t>
            </a:r>
          </a:p>
          <a:p>
            <a:pPr lvl="1"/>
            <a:r>
              <a:rPr lang="en-US" altLang="en-US" sz="2400" dirty="0" smtClean="0">
                <a:latin typeface="Arial" panose="020B0604020202020204" pitchFamily="34" charset="0"/>
              </a:rPr>
              <a:t>This is the bank run scene.</a:t>
            </a:r>
          </a:p>
          <a:p>
            <a:pPr lvl="1"/>
            <a:r>
              <a:rPr lang="en-US" altLang="en-US" sz="2400" dirty="0" smtClean="0">
                <a:latin typeface="Arial" panose="020B0604020202020204" pitchFamily="34" charset="0"/>
              </a:rPr>
              <a:t>During the Depression, bank runs caused the failure of many banks.</a:t>
            </a:r>
          </a:p>
        </p:txBody>
      </p:sp>
      <p:pic>
        <p:nvPicPr>
          <p:cNvPr id="53251" name="Picture 5" descr="Tip #610: The Business of Banking in It’s a Wonderful Lif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233" y="3719871"/>
            <a:ext cx="3589535" cy="254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Bank Reserves</a:t>
            </a:r>
            <a:r>
              <a:rPr lang="en-US" dirty="0">
                <a:latin typeface="Arial" pitchFamily="-103" charset="0"/>
                <a:cs typeface="MS PGothic" pitchFamily="34" charset="-128"/>
              </a:rPr>
              <a:t>—</a:t>
            </a:r>
            <a:r>
              <a:rPr lang="en-US" altLang="en-US" dirty="0" smtClean="0">
                <a:latin typeface="Arial" panose="020B0604020202020204" pitchFamily="34" charset="0"/>
              </a:rPr>
              <a:t>3 </a:t>
            </a:r>
          </a:p>
        </p:txBody>
      </p:sp>
      <p:sp>
        <p:nvSpPr>
          <p:cNvPr id="2457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The dollar amount of required reserves:</a:t>
            </a:r>
            <a:endParaRPr lang="en-US" altLang="en-US" sz="3000" i="1" dirty="0" smtClean="0">
              <a:latin typeface="Arial" panose="020B0604020202020204" pitchFamily="34" charset="0"/>
            </a:endParaRPr>
          </a:p>
          <a:p>
            <a:pPr algn="ctr">
              <a:buFont typeface="Arial" panose="020B0604020202020204" pitchFamily="34" charset="0"/>
              <a:buNone/>
            </a:pPr>
            <a:endParaRPr lang="en-US" altLang="en-US" sz="2400" b="1" i="1" dirty="0" smtClean="0">
              <a:latin typeface="Arial" panose="020B0604020202020204" pitchFamily="34" charset="0"/>
            </a:endParaRPr>
          </a:p>
          <a:p>
            <a:pPr algn="ctr">
              <a:buFont typeface="Arial" panose="020B0604020202020204" pitchFamily="34" charset="0"/>
              <a:buNone/>
            </a:pPr>
            <a:r>
              <a:rPr lang="en-US" altLang="en-US" sz="2800" b="1" i="1" dirty="0" smtClean="0">
                <a:solidFill>
                  <a:schemeClr val="accent6"/>
                </a:solidFill>
                <a:latin typeface="Arial" panose="020B0604020202020204" pitchFamily="34" charset="0"/>
              </a:rPr>
              <a:t>Required reserves = rr </a:t>
            </a:r>
            <a:r>
              <a:rPr lang="en-US" altLang="en-US" sz="2800" b="1" dirty="0" smtClean="0">
                <a:solidFill>
                  <a:schemeClr val="accent6"/>
                </a:solidFill>
                <a:latin typeface="Arial" panose="020B0604020202020204" pitchFamily="34" charset="0"/>
              </a:rPr>
              <a:t>×</a:t>
            </a:r>
            <a:r>
              <a:rPr lang="en-US" altLang="en-US" sz="2800" b="1" i="1" dirty="0" smtClean="0">
                <a:solidFill>
                  <a:schemeClr val="accent6"/>
                </a:solidFill>
                <a:latin typeface="Arial" panose="020B0604020202020204" pitchFamily="34" charset="0"/>
              </a:rPr>
              <a:t> deposits</a:t>
            </a:r>
          </a:p>
          <a:p>
            <a:endParaRPr lang="en-US" altLang="en-US" sz="3000" dirty="0" smtClean="0">
              <a:latin typeface="Arial" panose="020B0604020202020204" pitchFamily="34" charset="0"/>
            </a:endParaRPr>
          </a:p>
          <a:p>
            <a:r>
              <a:rPr lang="en-US" altLang="en-US" sz="3000" dirty="0" smtClean="0">
                <a:latin typeface="Arial" panose="020B0604020202020204" pitchFamily="34" charset="0"/>
              </a:rPr>
              <a:t>Excess reserves:</a:t>
            </a:r>
          </a:p>
          <a:p>
            <a:pPr lvl="1"/>
            <a:r>
              <a:rPr lang="en-US" altLang="en-US" sz="2800" dirty="0">
                <a:latin typeface="Arial" panose="020B0604020202020204" pitchFamily="34" charset="0"/>
              </a:rPr>
              <a:t>R</a:t>
            </a:r>
            <a:r>
              <a:rPr lang="en-US" altLang="en-US" sz="2800" dirty="0" smtClean="0">
                <a:latin typeface="Arial" panose="020B0604020202020204" pitchFamily="34" charset="0"/>
              </a:rPr>
              <a:t>eserves over the required level</a:t>
            </a:r>
          </a:p>
          <a:p>
            <a:pPr lvl="1"/>
            <a:r>
              <a:rPr lang="en-US" altLang="en-US" sz="2800" dirty="0">
                <a:latin typeface="Arial" panose="020B0604020202020204" pitchFamily="34" charset="0"/>
              </a:rPr>
              <a:t>G</a:t>
            </a:r>
            <a:r>
              <a:rPr lang="en-US" altLang="en-US" sz="2800" dirty="0" smtClean="0">
                <a:latin typeface="Arial" panose="020B0604020202020204" pitchFamily="34" charset="0"/>
              </a:rPr>
              <a:t>enerally small</a:t>
            </a:r>
          </a:p>
          <a:p>
            <a:pPr marL="0" indent="0">
              <a:buNone/>
            </a:pPr>
            <a:endParaRPr lang="en-US" altLang="en-US" sz="2400" i="1" dirty="0" smtClean="0">
              <a:latin typeface="Arial" panose="020B0604020202020204" pitchFamily="34" charset="0"/>
            </a:endParaRPr>
          </a:p>
          <a:p>
            <a:pPr algn="ctr">
              <a:buFont typeface="Arial" panose="020B0604020202020204" pitchFamily="34" charset="0"/>
              <a:buNone/>
            </a:pPr>
            <a:r>
              <a:rPr lang="en-US" altLang="en-US" sz="2400" b="1" i="1" dirty="0" smtClean="0">
                <a:solidFill>
                  <a:schemeClr val="accent6"/>
                </a:solidFill>
                <a:latin typeface="Arial" panose="020B0604020202020204" pitchFamily="34" charset="0"/>
              </a:rPr>
              <a:t>Excess reserves = total reserves – required reserves</a:t>
            </a:r>
          </a:p>
          <a:p>
            <a:pPr marL="0" indent="0">
              <a:buNone/>
            </a:pPr>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Moral Hazard and the FDIC</a:t>
            </a:r>
          </a:p>
        </p:txBody>
      </p:sp>
      <p:sp>
        <p:nvSpPr>
          <p:cNvPr id="28675" name="Content Placeholder 2"/>
          <p:cNvSpPr>
            <a:spLocks noGrp="1"/>
          </p:cNvSpPr>
          <p:nvPr>
            <p:ph idx="1"/>
          </p:nvPr>
        </p:nvSpPr>
        <p:spPr>
          <a:xfrm>
            <a:off x="457200" y="1712913"/>
            <a:ext cx="8229600" cy="4895850"/>
          </a:xfrm>
        </p:spPr>
        <p:txBody>
          <a:bodyPr>
            <a:normAutofit/>
          </a:bodyPr>
          <a:lstStyle/>
          <a:p>
            <a:pPr>
              <a:buFont typeface="Arial" charset="0"/>
              <a:buChar char="•"/>
              <a:defRPr/>
            </a:pPr>
            <a:r>
              <a:rPr lang="en-US" sz="2800" dirty="0" smtClean="0">
                <a:latin typeface="Arial" charset="0"/>
              </a:rPr>
              <a:t>Is the reserve requirement necessary?</a:t>
            </a:r>
          </a:p>
          <a:p>
            <a:pPr lvl="1">
              <a:buFont typeface="Arial" charset="0"/>
              <a:buChar char="–"/>
              <a:defRPr/>
            </a:pPr>
            <a:r>
              <a:rPr lang="en-US" sz="2400" dirty="0">
                <a:latin typeface="Arial" charset="0"/>
              </a:rPr>
              <a:t>Need to keep customers </a:t>
            </a:r>
            <a:r>
              <a:rPr lang="en-US" sz="2400" dirty="0" smtClean="0">
                <a:latin typeface="Arial" charset="0"/>
              </a:rPr>
              <a:t>happy</a:t>
            </a:r>
          </a:p>
          <a:p>
            <a:pPr lvl="1">
              <a:buFont typeface="Arial" charset="0"/>
              <a:buChar char="–"/>
              <a:defRPr/>
            </a:pPr>
            <a:r>
              <a:rPr lang="en-US" sz="2400" dirty="0" smtClean="0">
                <a:latin typeface="Arial" charset="0"/>
              </a:rPr>
              <a:t>Bank run would ruin the bank</a:t>
            </a:r>
          </a:p>
          <a:p>
            <a:pPr>
              <a:buFont typeface="Arial" charset="0"/>
              <a:buChar char="•"/>
              <a:defRPr/>
            </a:pPr>
            <a:r>
              <a:rPr lang="en-US" sz="2800" dirty="0" smtClean="0">
                <a:latin typeface="Arial" charset="0"/>
              </a:rPr>
              <a:t>Federal Deposit Insurance Corporation (FDIC)</a:t>
            </a:r>
          </a:p>
          <a:p>
            <a:pPr lvl="1">
              <a:buFont typeface="Arial" charset="0"/>
              <a:buChar char="–"/>
              <a:defRPr/>
            </a:pPr>
            <a:r>
              <a:rPr lang="en-US" sz="2400" dirty="0" smtClean="0">
                <a:latin typeface="Arial" charset="0"/>
              </a:rPr>
              <a:t>Government program that insures your bank deposits</a:t>
            </a:r>
          </a:p>
          <a:p>
            <a:pPr lvl="1">
              <a:buFont typeface="Arial" charset="0"/>
              <a:buChar char="–"/>
              <a:defRPr/>
            </a:pPr>
            <a:r>
              <a:rPr lang="en-US" sz="2400" dirty="0" smtClean="0">
                <a:latin typeface="Arial" charset="0"/>
              </a:rPr>
              <a:t>Goal: increase bank stability, decrease bank runs</a:t>
            </a:r>
          </a:p>
          <a:p>
            <a:pPr lvl="1">
              <a:buFont typeface="Arial" charset="0"/>
              <a:buChar char="–"/>
              <a:defRPr/>
            </a:pPr>
            <a:r>
              <a:rPr lang="en-US" sz="2400" dirty="0" smtClean="0">
                <a:latin typeface="Arial" charset="0"/>
              </a:rPr>
              <a:t>Before FDIC: 9,000 bank failures from 1929 to 1933</a:t>
            </a:r>
          </a:p>
          <a:p>
            <a:pPr lvl="1">
              <a:buFont typeface="Arial" charset="0"/>
              <a:buChar char="–"/>
              <a:defRPr/>
            </a:pPr>
            <a:r>
              <a:rPr lang="en-US" sz="2400" dirty="0" smtClean="0">
                <a:latin typeface="Arial" charset="0"/>
              </a:rPr>
              <a:t>Created moral hazard situation</a:t>
            </a:r>
          </a:p>
          <a:p>
            <a:pPr lvl="2">
              <a:buFont typeface="Arial" charset="0"/>
              <a:buChar char="–"/>
              <a:defRPr/>
            </a:pPr>
            <a:r>
              <a:rPr lang="en-US" sz="2000" dirty="0" smtClean="0">
                <a:latin typeface="Arial" charset="0"/>
              </a:rPr>
              <a:t>Moral hazard: lack of an incentive to guard against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Moral Hazard: Example</a:t>
            </a:r>
          </a:p>
        </p:txBody>
      </p:sp>
      <p:sp>
        <p:nvSpPr>
          <p:cNvPr id="30723" name="Content Placeholder 2"/>
          <p:cNvSpPr>
            <a:spLocks noGrp="1"/>
          </p:cNvSpPr>
          <p:nvPr>
            <p:ph idx="1"/>
          </p:nvPr>
        </p:nvSpPr>
        <p:spPr>
          <a:xfrm>
            <a:off x="438150" y="1712913"/>
            <a:ext cx="8382000" cy="4895850"/>
          </a:xfrm>
        </p:spPr>
        <p:txBody>
          <a:bodyPr>
            <a:normAutofit/>
          </a:bodyPr>
          <a:lstStyle/>
          <a:p>
            <a:pPr>
              <a:buFont typeface="Arial" charset="0"/>
              <a:buChar char="•"/>
              <a:defRPr/>
            </a:pPr>
            <a:r>
              <a:rPr lang="en-US" sz="2800" dirty="0" smtClean="0">
                <a:latin typeface="Arial" charset="0"/>
              </a:rPr>
              <a:t>Type A bank</a:t>
            </a:r>
          </a:p>
          <a:p>
            <a:pPr lvl="1">
              <a:buFont typeface="Arial" charset="0"/>
              <a:buChar char="–"/>
              <a:defRPr/>
            </a:pPr>
            <a:r>
              <a:rPr lang="en-US" sz="2400" dirty="0" smtClean="0">
                <a:latin typeface="Arial" charset="0"/>
              </a:rPr>
              <a:t>Conservative, no risk, earns low returns on their loans</a:t>
            </a:r>
          </a:p>
          <a:p>
            <a:pPr lvl="1">
              <a:buFont typeface="Arial" charset="0"/>
              <a:buChar char="–"/>
              <a:defRPr/>
            </a:pPr>
            <a:r>
              <a:rPr lang="en-US" sz="2400" dirty="0" smtClean="0">
                <a:latin typeface="Arial" charset="0"/>
              </a:rPr>
              <a:t>Almost never fails, but gives small returns on deposits</a:t>
            </a:r>
          </a:p>
          <a:p>
            <a:pPr>
              <a:buFont typeface="Arial" charset="0"/>
              <a:buChar char="•"/>
              <a:defRPr/>
            </a:pPr>
            <a:r>
              <a:rPr lang="en-US" sz="2800" dirty="0" smtClean="0">
                <a:latin typeface="Arial" charset="0"/>
              </a:rPr>
              <a:t>Type B bank</a:t>
            </a:r>
          </a:p>
          <a:p>
            <a:pPr lvl="1">
              <a:buFont typeface="Arial" charset="0"/>
              <a:buChar char="–"/>
              <a:defRPr/>
            </a:pPr>
            <a:r>
              <a:rPr lang="en-US" sz="2400" dirty="0" smtClean="0">
                <a:latin typeface="Arial" charset="0"/>
              </a:rPr>
              <a:t>Takes big risks in hopes of earning big returns</a:t>
            </a:r>
          </a:p>
          <a:p>
            <a:pPr lvl="1">
              <a:buFont typeface="Arial" charset="0"/>
              <a:buChar char="–"/>
              <a:defRPr/>
            </a:pPr>
            <a:r>
              <a:rPr lang="en-US" sz="2400" dirty="0" smtClean="0">
                <a:latin typeface="Arial" charset="0"/>
              </a:rPr>
              <a:t>Fails often, but the surviving ones pay huge returns</a:t>
            </a:r>
          </a:p>
          <a:p>
            <a:pPr lvl="1">
              <a:buFont typeface="Arial" charset="0"/>
              <a:buChar char="–"/>
              <a:defRPr/>
            </a:pPr>
            <a:r>
              <a:rPr lang="en-US" sz="2400" dirty="0" smtClean="0">
                <a:latin typeface="Arial" charset="0"/>
              </a:rPr>
              <a:t>Even if the bank fails, deposits are insured by the FDIC</a:t>
            </a:r>
          </a:p>
          <a:p>
            <a:pPr marL="0" indent="0">
              <a:buNone/>
              <a:defRPr/>
            </a:pPr>
            <a:endParaRPr lang="en-US" sz="2800" dirty="0" smtClean="0">
              <a:latin typeface="Arial" charset="0"/>
            </a:endParaRPr>
          </a:p>
          <a:p>
            <a:pPr marL="0" indent="0" algn="ctr">
              <a:buNone/>
              <a:defRPr/>
            </a:pPr>
            <a:r>
              <a:rPr lang="en-US" sz="2800" dirty="0" smtClean="0">
                <a:latin typeface="Arial" charset="0"/>
              </a:rPr>
              <a:t>Where would you choose to deposit your money?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Economics in </a:t>
            </a:r>
            <a:r>
              <a:rPr lang="en-US" sz="3800" i="1" dirty="0" smtClean="0"/>
              <a:t>Friends</a:t>
            </a:r>
            <a:r>
              <a:rPr lang="en-US" sz="3800" dirty="0" smtClean="0"/>
              <a:t>, “The One Where Joey Loses His Insurance”</a:t>
            </a:r>
            <a:endParaRPr lang="en-US" sz="3800" dirty="0"/>
          </a:p>
        </p:txBody>
      </p:sp>
      <p:sp>
        <p:nvSpPr>
          <p:cNvPr id="3" name="Content Placeholder 2"/>
          <p:cNvSpPr>
            <a:spLocks noGrp="1"/>
          </p:cNvSpPr>
          <p:nvPr>
            <p:ph idx="1"/>
          </p:nvPr>
        </p:nvSpPr>
        <p:spPr/>
        <p:txBody>
          <a:bodyPr/>
          <a:lstStyle/>
          <a:p>
            <a:r>
              <a:rPr lang="en-US" dirty="0" smtClean="0"/>
              <a:t>Moral hazard</a:t>
            </a:r>
            <a:endParaRPr lang="en-US" dirty="0"/>
          </a:p>
        </p:txBody>
      </p:sp>
      <p:pic>
        <p:nvPicPr>
          <p:cNvPr id="4" name="Picture 4" descr="Tip #613: Moral Hazard in Friends, “The One Where Joey Loses His Insurance”">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87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How Banks Create Money</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31747" name="Content Placeholder 2"/>
          <p:cNvSpPr>
            <a:spLocks noGrp="1"/>
          </p:cNvSpPr>
          <p:nvPr>
            <p:ph idx="1"/>
          </p:nvPr>
        </p:nvSpPr>
        <p:spPr>
          <a:xfrm>
            <a:off x="304800" y="1712913"/>
            <a:ext cx="8705850" cy="4895850"/>
          </a:xfrm>
        </p:spPr>
        <p:txBody>
          <a:bodyPr/>
          <a:lstStyle/>
          <a:p>
            <a:r>
              <a:rPr lang="en-US" altLang="en-US" sz="3000" dirty="0" smtClean="0">
                <a:latin typeface="Arial" panose="020B0604020202020204" pitchFamily="34" charset="0"/>
              </a:rPr>
              <a:t>Some important notes:</a:t>
            </a:r>
          </a:p>
          <a:p>
            <a:pPr lvl="1"/>
            <a:r>
              <a:rPr lang="en-US" altLang="en-US" sz="2800" dirty="0" smtClean="0">
                <a:latin typeface="Arial" panose="020B0604020202020204" pitchFamily="34" charset="0"/>
              </a:rPr>
              <a:t>The money supply includes both currency and deposits</a:t>
            </a:r>
            <a:endParaRPr lang="en-US" altLang="en-US" sz="2800" dirty="0">
              <a:latin typeface="Arial" panose="020B0604020202020204" pitchFamily="34" charset="0"/>
            </a:endParaRPr>
          </a:p>
          <a:p>
            <a:pPr lvl="1"/>
            <a:r>
              <a:rPr lang="en-US" altLang="en-US" sz="2800" dirty="0" smtClean="0">
                <a:latin typeface="Arial" panose="020B0604020202020204" pitchFamily="34" charset="0"/>
              </a:rPr>
              <a:t>Our modern banking system is a fractional reserve system</a:t>
            </a:r>
          </a:p>
          <a:p>
            <a:pPr lvl="1"/>
            <a:r>
              <a:rPr lang="en-US" altLang="en-US" sz="2800" dirty="0" smtClean="0">
                <a:latin typeface="Arial" panose="020B0604020202020204" pitchFamily="34" charset="0"/>
              </a:rPr>
              <a:t>Banks function as financial intermediaries</a:t>
            </a:r>
            <a:endParaRPr lang="en-US" altLang="en-US" sz="2800" dirty="0">
              <a:latin typeface="Arial" panose="020B0604020202020204" pitchFamily="34" charset="0"/>
            </a:endParaRPr>
          </a:p>
          <a:p>
            <a:pPr lvl="1"/>
            <a:r>
              <a:rPr lang="en-US" altLang="en-US" sz="2800" dirty="0" smtClean="0">
                <a:latin typeface="Arial" panose="020B0604020202020204" pitchFamily="34" charset="0"/>
              </a:rPr>
              <a:t>Banks do not mint currency</a:t>
            </a:r>
          </a:p>
          <a:p>
            <a:endParaRPr lang="en-US" altLang="en-US" sz="2800" dirty="0" smtClean="0">
              <a:latin typeface="Arial" panose="020B0604020202020204" pitchFamily="34" charset="0"/>
            </a:endParaRPr>
          </a:p>
        </p:txBody>
      </p:sp>
    </p:spTree>
    <p:extLst>
      <p:ext uri="{BB962C8B-B14F-4D97-AF65-F5344CB8AC3E}">
        <p14:creationId xmlns:p14="http://schemas.microsoft.com/office/powerpoint/2010/main" val="202703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Big</a:t>
            </a:r>
            <a:r>
              <a:rPr lang="en-US" altLang="en-US" dirty="0" smtClean="0">
                <a:latin typeface="Helvetica Neue" charset="0"/>
              </a:rPr>
              <a:t> </a:t>
            </a:r>
            <a:r>
              <a:rPr lang="en-US" altLang="en-US" dirty="0" smtClean="0">
                <a:latin typeface="Arial" panose="020B0604020202020204" pitchFamily="34" charset="0"/>
              </a:rPr>
              <a:t>Questions</a:t>
            </a:r>
          </a:p>
        </p:txBody>
      </p:sp>
      <p:sp>
        <p:nvSpPr>
          <p:cNvPr id="14338"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What is money?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How do banks create money?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How does the Federal Reserve control the money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How Banks Create Money</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31747" name="Content Placeholder 2"/>
          <p:cNvSpPr>
            <a:spLocks noGrp="1"/>
          </p:cNvSpPr>
          <p:nvPr>
            <p:ph idx="1"/>
          </p:nvPr>
        </p:nvSpPr>
        <p:spPr>
          <a:xfrm>
            <a:off x="304800" y="1712913"/>
            <a:ext cx="8705850" cy="4895850"/>
          </a:xfrm>
        </p:spPr>
        <p:txBody>
          <a:bodyPr/>
          <a:lstStyle/>
          <a:p>
            <a:r>
              <a:rPr lang="en-US" altLang="en-US" sz="2800" dirty="0" smtClean="0">
                <a:latin typeface="Arial" panose="020B0604020202020204" pitchFamily="34" charset="0"/>
              </a:rPr>
              <a:t>Storyline:</a:t>
            </a:r>
          </a:p>
          <a:p>
            <a:endParaRPr lang="en-US" altLang="en-US" sz="2800" dirty="0" smtClean="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756246203"/>
              </p:ext>
            </p:extLst>
          </p:nvPr>
        </p:nvGraphicFramePr>
        <p:xfrm>
          <a:off x="1337876" y="210541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Example of Banks Creating Money</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31747" name="Content Placeholder 2"/>
          <p:cNvSpPr>
            <a:spLocks noGrp="1"/>
          </p:cNvSpPr>
          <p:nvPr>
            <p:ph idx="1"/>
          </p:nvPr>
        </p:nvSpPr>
        <p:spPr>
          <a:xfrm>
            <a:off x="457200" y="1712913"/>
            <a:ext cx="8229600" cy="4895850"/>
          </a:xfrm>
        </p:spPr>
        <p:txBody>
          <a:bodyPr/>
          <a:lstStyle/>
          <a:p>
            <a:pPr>
              <a:defRPr/>
            </a:pPr>
            <a:r>
              <a:rPr lang="en-US" sz="2800" dirty="0">
                <a:latin typeface="Arial" pitchFamily="34" charset="0"/>
                <a:cs typeface="Arial" pitchFamily="34" charset="0"/>
              </a:rPr>
              <a:t>T</a:t>
            </a:r>
            <a:r>
              <a:rPr lang="en-US" sz="2800" dirty="0" smtClean="0">
                <a:latin typeface="Arial" pitchFamily="34" charset="0"/>
                <a:cs typeface="Arial" pitchFamily="34" charset="0"/>
              </a:rPr>
              <a:t>wo simplifying (but unrealistic) assumptions:</a:t>
            </a:r>
          </a:p>
          <a:p>
            <a:pPr marL="914400" lvl="1" indent="-457200">
              <a:buFont typeface="+mj-lt"/>
              <a:buAutoNum type="arabicPeriod"/>
              <a:defRPr/>
            </a:pPr>
            <a:r>
              <a:rPr lang="en-US" sz="2400" dirty="0" smtClean="0">
                <a:latin typeface="Arial" pitchFamily="34" charset="0"/>
                <a:cs typeface="Arial" pitchFamily="34" charset="0"/>
              </a:rPr>
              <a:t>All currency is deposited in a bank</a:t>
            </a:r>
          </a:p>
          <a:p>
            <a:pPr marL="914400" lvl="1" indent="-457200">
              <a:buFont typeface="+mj-lt"/>
              <a:buAutoNum type="arabicPeriod"/>
              <a:defRPr/>
            </a:pPr>
            <a:r>
              <a:rPr lang="en-US" sz="2400" dirty="0" smtClean="0">
                <a:latin typeface="Arial" pitchFamily="34" charset="0"/>
                <a:cs typeface="Arial" pitchFamily="34" charset="0"/>
              </a:rPr>
              <a:t>Banks hold no </a:t>
            </a:r>
            <a:r>
              <a:rPr lang="en-US" sz="2400" i="1" dirty="0" smtClean="0">
                <a:latin typeface="Arial" pitchFamily="34" charset="0"/>
                <a:cs typeface="Arial" pitchFamily="34" charset="0"/>
              </a:rPr>
              <a:t>excess</a:t>
            </a:r>
            <a:r>
              <a:rPr lang="en-US" sz="2400" dirty="0" smtClean="0">
                <a:latin typeface="Arial" pitchFamily="34" charset="0"/>
                <a:cs typeface="Arial" pitchFamily="34" charset="0"/>
              </a:rPr>
              <a:t> reserves (rr = .10)</a:t>
            </a:r>
          </a:p>
          <a:p>
            <a:pPr>
              <a:defRPr/>
            </a:pPr>
            <a:r>
              <a:rPr lang="en-US" sz="2800" dirty="0" smtClean="0">
                <a:latin typeface="Arial" pitchFamily="34" charset="0"/>
                <a:cs typeface="Arial" pitchFamily="34" charset="0"/>
              </a:rPr>
              <a:t>Example:</a:t>
            </a:r>
          </a:p>
          <a:p>
            <a:pPr lvl="1">
              <a:defRPr/>
            </a:pPr>
            <a:r>
              <a:rPr lang="en-US" sz="2400" dirty="0" smtClean="0">
                <a:latin typeface="Arial" pitchFamily="34" charset="0"/>
                <a:cs typeface="Arial" pitchFamily="34" charset="0"/>
              </a:rPr>
              <a:t>Alexis gets a $900 loan to pay for college tuition</a:t>
            </a:r>
          </a:p>
          <a:p>
            <a:pPr lvl="1">
              <a:defRPr/>
            </a:pPr>
            <a:r>
              <a:rPr lang="en-US" sz="2400" dirty="0" smtClean="0">
                <a:latin typeface="Arial" pitchFamily="34" charset="0"/>
                <a:cs typeface="Arial" pitchFamily="34" charset="0"/>
              </a:rPr>
              <a:t>The college deposits this money in its bank</a:t>
            </a:r>
          </a:p>
          <a:p>
            <a:pPr lvl="1">
              <a:defRPr/>
            </a:pPr>
            <a:r>
              <a:rPr lang="en-US" sz="2400" dirty="0" smtClean="0">
                <a:latin typeface="Arial" pitchFamily="34" charset="0"/>
                <a:cs typeface="Arial" pitchFamily="34" charset="0"/>
              </a:rPr>
              <a:t>This bank then lends out the money</a:t>
            </a:r>
          </a:p>
          <a:p>
            <a:pPr>
              <a:defRPr/>
            </a:pPr>
            <a:r>
              <a:rPr lang="en-US" sz="2800" dirty="0" smtClean="0">
                <a:latin typeface="Arial" pitchFamily="34" charset="0"/>
                <a:cs typeface="Arial" pitchFamily="34" charset="0"/>
              </a:rPr>
              <a:t>Let’s examine the balance sheets of each bank.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Example of Banks Creating Money</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2251751705"/>
              </p:ext>
            </p:extLst>
          </p:nvPr>
        </p:nvGraphicFramePr>
        <p:xfrm>
          <a:off x="768350" y="2126456"/>
          <a:ext cx="7607300" cy="1828800"/>
        </p:xfrm>
        <a:graphic>
          <a:graphicData uri="http://schemas.openxmlformats.org/drawingml/2006/table">
            <a:tbl>
              <a:tblPr/>
              <a:tblGrid>
                <a:gridCol w="2378075">
                  <a:extLst>
                    <a:ext uri="{9D8B030D-6E8A-4147-A177-3AD203B41FA5}">
                      <a16:colId xmlns:mc="http://schemas.openxmlformats.org/markup-compatibility/2006" xmlns:mv="urn:schemas-microsoft-com:mac:vml" xmlns="" xmlns:a16="http://schemas.microsoft.com/office/drawing/2014/main" val="2797320782"/>
                    </a:ext>
                  </a:extLst>
                </a:gridCol>
                <a:gridCol w="1425575">
                  <a:extLst>
                    <a:ext uri="{9D8B030D-6E8A-4147-A177-3AD203B41FA5}">
                      <a16:colId xmlns:mc="http://schemas.openxmlformats.org/markup-compatibility/2006" xmlns:mv="urn:schemas-microsoft-com:mac:vml" xmlns="" xmlns:a16="http://schemas.microsoft.com/office/drawing/2014/main" val="186931200"/>
                    </a:ext>
                  </a:extLst>
                </a:gridCol>
                <a:gridCol w="2471738">
                  <a:extLst>
                    <a:ext uri="{9D8B030D-6E8A-4147-A177-3AD203B41FA5}">
                      <a16:colId xmlns:mc="http://schemas.openxmlformats.org/markup-compatibility/2006" xmlns:mv="urn:schemas-microsoft-com:mac:vml" xmlns="" xmlns:a16="http://schemas.microsoft.com/office/drawing/2014/main" val="2895682137"/>
                    </a:ext>
                  </a:extLst>
                </a:gridCol>
                <a:gridCol w="1331912">
                  <a:extLst>
                    <a:ext uri="{9D8B030D-6E8A-4147-A177-3AD203B41FA5}">
                      <a16:colId xmlns:mc="http://schemas.openxmlformats.org/markup-compatibility/2006" xmlns:mv="urn:schemas-microsoft-com:mac:vml" xmlns="" xmlns:a16="http://schemas.microsoft.com/office/drawing/2014/main" val="2036986813"/>
                    </a:ext>
                  </a:extLst>
                </a:gridCol>
              </a:tblGrid>
              <a:tr h="457200">
                <a:tc gridSpan="4">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University Bank (the bank from which Alexis borrowed the $900)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3572744646"/>
                  </a:ext>
                </a:extLst>
              </a:tr>
              <a:tr h="457200">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Liabilities and Net Worth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872559750"/>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Reserves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Deposits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000992170"/>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Loans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44964007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994319"/>
              </p:ext>
            </p:extLst>
          </p:nvPr>
        </p:nvGraphicFramePr>
        <p:xfrm>
          <a:off x="768350" y="4367609"/>
          <a:ext cx="7607300" cy="1828800"/>
        </p:xfrm>
        <a:graphic>
          <a:graphicData uri="http://schemas.openxmlformats.org/drawingml/2006/table">
            <a:tbl>
              <a:tblPr/>
              <a:tblGrid>
                <a:gridCol w="2378075">
                  <a:extLst>
                    <a:ext uri="{9D8B030D-6E8A-4147-A177-3AD203B41FA5}">
                      <a16:colId xmlns:mc="http://schemas.openxmlformats.org/markup-compatibility/2006" xmlns:mv="urn:schemas-microsoft-com:mac:vml" xmlns="" xmlns:a16="http://schemas.microsoft.com/office/drawing/2014/main" val="1728054764"/>
                    </a:ext>
                  </a:extLst>
                </a:gridCol>
                <a:gridCol w="1425575">
                  <a:extLst>
                    <a:ext uri="{9D8B030D-6E8A-4147-A177-3AD203B41FA5}">
                      <a16:colId xmlns:mc="http://schemas.openxmlformats.org/markup-compatibility/2006" xmlns:mv="urn:schemas-microsoft-com:mac:vml" xmlns="" xmlns:a16="http://schemas.microsoft.com/office/drawing/2014/main" val="3505912188"/>
                    </a:ext>
                  </a:extLst>
                </a:gridCol>
                <a:gridCol w="2471738">
                  <a:extLst>
                    <a:ext uri="{9D8B030D-6E8A-4147-A177-3AD203B41FA5}">
                      <a16:colId xmlns:mc="http://schemas.openxmlformats.org/markup-compatibility/2006" xmlns:mv="urn:schemas-microsoft-com:mac:vml" xmlns="" xmlns:a16="http://schemas.microsoft.com/office/drawing/2014/main" val="1152209936"/>
                    </a:ext>
                  </a:extLst>
                </a:gridCol>
                <a:gridCol w="1331912">
                  <a:extLst>
                    <a:ext uri="{9D8B030D-6E8A-4147-A177-3AD203B41FA5}">
                      <a16:colId xmlns:mc="http://schemas.openxmlformats.org/markup-compatibility/2006" xmlns:mv="urn:schemas-microsoft-com:mac:vml" xmlns="" xmlns:a16="http://schemas.microsoft.com/office/drawing/2014/main" val="319148633"/>
                    </a:ext>
                  </a:extLst>
                </a:gridCol>
              </a:tblGrid>
              <a:tr h="457200">
                <a:tc gridSpan="4">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Township Bank (the bank the college uses)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1529312794"/>
                  </a:ext>
                </a:extLst>
              </a:tr>
              <a:tr h="457200">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Liabilities and Net Worth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1834331459"/>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Reserves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Deposits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788860438"/>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Loans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+$810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630351001"/>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Example of Banks </a:t>
            </a:r>
            <a:r>
              <a:rPr lang="en-US" altLang="en-US" smtClean="0">
                <a:latin typeface="Arial" panose="020B0604020202020204" pitchFamily="34" charset="0"/>
              </a:rPr>
              <a:t>Creating </a:t>
            </a:r>
            <a:r>
              <a:rPr lang="en-US" altLang="en-US" smtClean="0">
                <a:latin typeface="Arial" panose="020B0604020202020204" pitchFamily="34" charset="0"/>
              </a:rPr>
              <a:t>Money</a:t>
            </a:r>
            <a:r>
              <a:rPr lang="en-US">
                <a:latin typeface="Arial" pitchFamily="-103" charset="0"/>
                <a:cs typeface="MS PGothic" pitchFamily="34" charset="-128"/>
              </a:rPr>
              <a:t>—</a:t>
            </a:r>
            <a:r>
              <a:rPr lang="en-US" altLang="en-US" smtClean="0">
                <a:latin typeface="Arial" panose="020B0604020202020204" pitchFamily="34" charset="0"/>
              </a:rPr>
              <a:t>3 </a:t>
            </a:r>
            <a:endParaRPr lang="en-US" altLang="en-US" dirty="0" smtClean="0">
              <a:latin typeface="Arial" panose="020B0604020202020204" pitchFamily="34" charset="0"/>
            </a:endParaRPr>
          </a:p>
        </p:txBody>
      </p:sp>
      <p:pic>
        <p:nvPicPr>
          <p:cNvPr id="4" name="Picture 3" descr="PRINECOMA2_TABLE17.01.jpg"/>
          <p:cNvPicPr>
            <a:picLocks noChangeAspect="1"/>
          </p:cNvPicPr>
          <p:nvPr/>
        </p:nvPicPr>
        <p:blipFill>
          <a:blip r:embed="rId3"/>
          <a:srcRect b="4943"/>
          <a:stretch>
            <a:fillRect/>
          </a:stretch>
        </p:blipFill>
        <p:spPr>
          <a:xfrm>
            <a:off x="304800" y="2051238"/>
            <a:ext cx="8534400" cy="356953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Banks increase the money supply by:</a:t>
            </a:r>
          </a:p>
          <a:p>
            <a:pPr marL="971550" lvl="1" indent="-514350">
              <a:buFont typeface="+mj-lt"/>
              <a:buAutoNum type="alphaUcPeriod"/>
            </a:pPr>
            <a:r>
              <a:rPr lang="en-US" altLang="en-US" sz="2800" dirty="0" smtClean="0">
                <a:latin typeface="Arial" panose="020B0604020202020204" pitchFamily="34" charset="0"/>
              </a:rPr>
              <a:t>printing (minting) money.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controlling interest rates.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lending out funds to borrowers.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storing the money of savers.</a:t>
            </a:r>
          </a:p>
        </p:txBody>
      </p:sp>
      <p:sp>
        <p:nvSpPr>
          <p:cNvPr id="4" name="Rectangle 3" descr="Correct answer: C, lending out funds to borrowers."/>
          <p:cNvSpPr/>
          <p:nvPr/>
        </p:nvSpPr>
        <p:spPr>
          <a:xfrm>
            <a:off x="926756" y="3333750"/>
            <a:ext cx="5647039" cy="5339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16405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Money Multiplier</a:t>
            </a:r>
          </a:p>
        </p:txBody>
      </p:sp>
      <p:sp>
        <p:nvSpPr>
          <p:cNvPr id="3481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Simple money multiplier</a:t>
            </a:r>
          </a:p>
          <a:p>
            <a:pPr lvl="1"/>
            <a:r>
              <a:rPr lang="en-US" altLang="en-US" sz="2800" dirty="0" smtClean="0">
                <a:latin typeface="Arial" panose="020B0604020202020204" pitchFamily="34" charset="0"/>
              </a:rPr>
              <a:t>Rate at which banks multiply money when </a:t>
            </a:r>
          </a:p>
          <a:p>
            <a:pPr lvl="2"/>
            <a:r>
              <a:rPr lang="en-US" altLang="en-US" dirty="0">
                <a:latin typeface="Arial" panose="020B0604020202020204" pitchFamily="34" charset="0"/>
              </a:rPr>
              <a:t>A</a:t>
            </a:r>
            <a:r>
              <a:rPr lang="en-US" altLang="en-US" dirty="0" smtClean="0">
                <a:latin typeface="Arial" panose="020B0604020202020204" pitchFamily="34" charset="0"/>
              </a:rPr>
              <a:t>ll currency is deposited into banks</a:t>
            </a:r>
          </a:p>
          <a:p>
            <a:pPr lvl="2"/>
            <a:r>
              <a:rPr lang="en-US" altLang="en-US" dirty="0" smtClean="0">
                <a:latin typeface="Arial" panose="020B0604020202020204" pitchFamily="34" charset="0"/>
              </a:rPr>
              <a:t>Banks  hold no excess reserves</a:t>
            </a:r>
          </a:p>
          <a:p>
            <a:pPr lvl="1"/>
            <a:endParaRPr lang="en-US" altLang="en-US" sz="2400" b="1" dirty="0" smtClean="0">
              <a:latin typeface="Arial" panose="020B0604020202020204" pitchFamily="34" charset="0"/>
            </a:endParaRPr>
          </a:p>
          <a:p>
            <a:pPr lvl="1">
              <a:buFont typeface="Arial" panose="020B0604020202020204" pitchFamily="34" charset="0"/>
              <a:buNone/>
            </a:pPr>
            <a:endParaRPr lang="en-US" altLang="en-US" b="1" dirty="0" smtClean="0">
              <a:latin typeface="Arial" panose="020B0604020202020204" pitchFamily="34" charset="0"/>
            </a:endParaRPr>
          </a:p>
          <a:p>
            <a:r>
              <a:rPr lang="en-US" altLang="en-US" sz="3000" dirty="0" smtClean="0">
                <a:latin typeface="Arial" panose="020B0604020202020204" pitchFamily="34" charset="0"/>
              </a:rPr>
              <a:t>Realistically:</a:t>
            </a:r>
          </a:p>
          <a:p>
            <a:pPr lvl="1"/>
            <a:r>
              <a:rPr lang="en-US" altLang="en-US" sz="2800" dirty="0" smtClean="0">
                <a:latin typeface="Arial" panose="020B0604020202020204" pitchFamily="34" charset="0"/>
              </a:rPr>
              <a:t>Represents </a:t>
            </a:r>
            <a:r>
              <a:rPr lang="en-US" altLang="en-US" sz="2800" i="1" dirty="0" smtClean="0">
                <a:latin typeface="Arial" panose="020B0604020202020204" pitchFamily="34" charset="0"/>
              </a:rPr>
              <a:t>maximum</a:t>
            </a:r>
            <a:r>
              <a:rPr lang="en-US" altLang="en-US" sz="2800" dirty="0" smtClean="0">
                <a:latin typeface="Arial" panose="020B0604020202020204" pitchFamily="34" charset="0"/>
              </a:rPr>
              <a:t> size of money multiplier</a:t>
            </a:r>
          </a:p>
        </p:txBody>
      </p:sp>
      <p:graphicFrame>
        <p:nvGraphicFramePr>
          <p:cNvPr id="36868" name="Object 1"/>
          <p:cNvGraphicFramePr>
            <a:graphicFrameLocks noChangeAspect="1"/>
          </p:cNvGraphicFramePr>
          <p:nvPr>
            <p:extLst>
              <p:ext uri="{D42A27DB-BD31-4B8C-83A1-F6EECF244321}">
                <p14:modId xmlns:p14="http://schemas.microsoft.com/office/powerpoint/2010/main" val="581857172"/>
              </p:ext>
            </p:extLst>
          </p:nvPr>
        </p:nvGraphicFramePr>
        <p:xfrm>
          <a:off x="3774602" y="3598900"/>
          <a:ext cx="1594796" cy="1123876"/>
        </p:xfrm>
        <a:graphic>
          <a:graphicData uri="http://schemas.openxmlformats.org/presentationml/2006/ole">
            <mc:AlternateContent xmlns:mc="http://schemas.openxmlformats.org/markup-compatibility/2006">
              <mc:Choice xmlns:v="urn:schemas-microsoft-com:vml" Requires="v">
                <p:oleObj spid="_x0000_s73790" name="Equation" r:id="rId4" imgW="476250" imgH="476250" progId="Equation.3">
                  <p:embed/>
                </p:oleObj>
              </mc:Choice>
              <mc:Fallback>
                <p:oleObj name="Equation" r:id="rId4" imgW="476250" imgH="476250" progId="Equation.3">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4602" y="3598900"/>
                        <a:ext cx="1594796" cy="1123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4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With a reserve requirement of 5% and an initial deposit of $400, what is the total amount of money that could be in the money supply?</a:t>
            </a:r>
          </a:p>
          <a:p>
            <a:pPr marL="971550" lvl="1" indent="-514350">
              <a:buFont typeface="+mj-lt"/>
              <a:buAutoNum type="alphaUcPeriod"/>
            </a:pPr>
            <a:r>
              <a:rPr lang="en-US" altLang="en-US" sz="2800" dirty="0" smtClean="0">
                <a:latin typeface="Arial" panose="020B0604020202020204" pitchFamily="34" charset="0"/>
              </a:rPr>
              <a:t>$420</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$780</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$4,000</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$8,000</a:t>
            </a:r>
          </a:p>
        </p:txBody>
      </p:sp>
      <p:sp>
        <p:nvSpPr>
          <p:cNvPr id="4" name="Rectangle 3" descr="Correct answer: D, $8,000"/>
          <p:cNvSpPr/>
          <p:nvPr/>
        </p:nvSpPr>
        <p:spPr>
          <a:xfrm>
            <a:off x="902043" y="5286116"/>
            <a:ext cx="1865872" cy="5586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20347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The Federal Reserve</a:t>
            </a:r>
          </a:p>
        </p:txBody>
      </p:sp>
      <p:sp>
        <p:nvSpPr>
          <p:cNvPr id="35843" name="Content Placeholder 2"/>
          <p:cNvSpPr>
            <a:spLocks noGrp="1"/>
          </p:cNvSpPr>
          <p:nvPr>
            <p:ph idx="1"/>
          </p:nvPr>
        </p:nvSpPr>
        <p:spPr>
          <a:xfrm>
            <a:off x="457200" y="1712913"/>
            <a:ext cx="8229600" cy="4895850"/>
          </a:xfrm>
        </p:spPr>
        <p:txBody>
          <a:bodyPr/>
          <a:lstStyle/>
          <a:p>
            <a:pPr>
              <a:defRPr/>
            </a:pPr>
            <a:r>
              <a:rPr lang="en-US" sz="2800" dirty="0" smtClean="0">
                <a:latin typeface="Arial" pitchFamily="34" charset="0"/>
                <a:cs typeface="Arial" pitchFamily="34" charset="0"/>
              </a:rPr>
              <a:t>The Federal Reserve (Fed): central bank of United States</a:t>
            </a:r>
          </a:p>
          <a:p>
            <a:pPr>
              <a:defRPr/>
            </a:pPr>
            <a:r>
              <a:rPr lang="en-US" sz="2800" dirty="0" smtClean="0">
                <a:latin typeface="Arial" pitchFamily="34" charset="0"/>
                <a:cs typeface="Arial" pitchFamily="34" charset="0"/>
              </a:rPr>
              <a:t>Three responsibilities:</a:t>
            </a:r>
          </a:p>
          <a:p>
            <a:pPr marL="914400" lvl="1" indent="-457200">
              <a:buFont typeface="+mj-lt"/>
              <a:buAutoNum type="arabicPeriod"/>
              <a:defRPr/>
            </a:pPr>
            <a:r>
              <a:rPr lang="en-US" sz="2400" dirty="0" smtClean="0">
                <a:latin typeface="Arial" pitchFamily="34" charset="0"/>
                <a:cs typeface="Arial" pitchFamily="34" charset="0"/>
              </a:rPr>
              <a:t>Monetary policy</a:t>
            </a:r>
          </a:p>
          <a:p>
            <a:pPr marL="914400" lvl="1" indent="-457200">
              <a:buFont typeface="+mj-lt"/>
              <a:buAutoNum type="arabicPeriod"/>
              <a:defRPr/>
            </a:pPr>
            <a:r>
              <a:rPr lang="en-US" sz="2400" dirty="0" smtClean="0">
                <a:latin typeface="Arial" pitchFamily="34" charset="0"/>
                <a:cs typeface="Arial" pitchFamily="34" charset="0"/>
              </a:rPr>
              <a:t>Central banking</a:t>
            </a:r>
          </a:p>
          <a:p>
            <a:pPr marL="914400" lvl="1" indent="-457200">
              <a:buFont typeface="+mj-lt"/>
              <a:buAutoNum type="arabicPeriod"/>
              <a:defRPr/>
            </a:pPr>
            <a:r>
              <a:rPr lang="en-US" sz="2400" dirty="0" smtClean="0">
                <a:latin typeface="Arial" pitchFamily="34" charset="0"/>
                <a:cs typeface="Arial" pitchFamily="34" charset="0"/>
              </a:rPr>
              <a:t>Bank regulation</a:t>
            </a:r>
          </a:p>
          <a:p>
            <a:pPr>
              <a:defRPr/>
            </a:pPr>
            <a:r>
              <a:rPr lang="en-US" sz="2800" dirty="0" smtClean="0">
                <a:latin typeface="Arial" pitchFamily="34" charset="0"/>
                <a:cs typeface="Arial" pitchFamily="34" charset="0"/>
              </a:rPr>
              <a:t>Current chairman of the Fed</a:t>
            </a:r>
          </a:p>
          <a:p>
            <a:pPr lvl="1">
              <a:defRPr/>
            </a:pPr>
            <a:r>
              <a:rPr lang="en-US" sz="2400" dirty="0" smtClean="0">
                <a:latin typeface="Arial" pitchFamily="34" charset="0"/>
                <a:cs typeface="Arial" pitchFamily="34" charset="0"/>
              </a:rPr>
              <a:t>Janet Yellen</a:t>
            </a:r>
          </a:p>
        </p:txBody>
      </p:sp>
      <p:pic>
        <p:nvPicPr>
          <p:cNvPr id="5" name="Picture 4" descr="PRINECOMA2_FIGUN17.p556.jpg"/>
          <p:cNvPicPr>
            <a:picLocks noChangeAspect="1"/>
          </p:cNvPicPr>
          <p:nvPr/>
        </p:nvPicPr>
        <p:blipFill>
          <a:blip r:embed="rId3"/>
          <a:srcRect l="1133" t="1436" r="941" b="4800"/>
          <a:stretch>
            <a:fillRect/>
          </a:stretch>
        </p:blipFill>
        <p:spPr>
          <a:xfrm>
            <a:off x="5686838" y="4563807"/>
            <a:ext cx="3260517" cy="2138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Roles of the Federal Reserve</a:t>
            </a:r>
            <a:r>
              <a:rPr lang="en-US" sz="4000" dirty="0">
                <a:latin typeface="Arial" pitchFamily="-103" charset="0"/>
                <a:cs typeface="MS PGothic" pitchFamily="34" charset="-128"/>
              </a:rPr>
              <a:t>—</a:t>
            </a:r>
            <a:r>
              <a:rPr lang="en-US" altLang="en-US" sz="4000" dirty="0" smtClean="0">
                <a:latin typeface="Arial" panose="020B0604020202020204" pitchFamily="34" charset="0"/>
              </a:rPr>
              <a:t>1 </a:t>
            </a:r>
          </a:p>
        </p:txBody>
      </p:sp>
      <p:sp>
        <p:nvSpPr>
          <p:cNvPr id="3891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Central bank</a:t>
            </a:r>
          </a:p>
          <a:p>
            <a:pPr lvl="1"/>
            <a:r>
              <a:rPr lang="en-US" altLang="en-US" sz="2400" dirty="0" smtClean="0">
                <a:latin typeface="Arial" panose="020B0604020202020204" pitchFamily="34" charset="0"/>
              </a:rPr>
              <a:t>The Fed is a </a:t>
            </a:r>
            <a:r>
              <a:rPr lang="ja-JP" altLang="en-US" sz="2400" dirty="0" smtClean="0">
                <a:latin typeface="Arial" panose="020B0604020202020204" pitchFamily="34" charset="0"/>
              </a:rPr>
              <a:t>“</a:t>
            </a:r>
            <a:r>
              <a:rPr lang="en-US" altLang="ja-JP" sz="2400" dirty="0" smtClean="0">
                <a:latin typeface="Arial" panose="020B0604020202020204" pitchFamily="34" charset="0"/>
              </a:rPr>
              <a:t>bank for banks</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lvl="1"/>
            <a:r>
              <a:rPr lang="en-US" altLang="en-US" sz="2400" dirty="0" smtClean="0">
                <a:latin typeface="Arial" panose="020B0604020202020204" pitchFamily="34" charset="0"/>
              </a:rPr>
              <a:t>Offers support and stability for the banking system</a:t>
            </a:r>
          </a:p>
          <a:p>
            <a:r>
              <a:rPr lang="en-US" altLang="en-US" sz="2800" dirty="0" smtClean="0">
                <a:latin typeface="Arial" panose="020B0604020202020204" pitchFamily="34" charset="0"/>
              </a:rPr>
              <a:t>Federal funds</a:t>
            </a:r>
          </a:p>
          <a:p>
            <a:pPr lvl="1"/>
            <a:r>
              <a:rPr lang="en-US" altLang="en-US" sz="2400" dirty="0" smtClean="0">
                <a:latin typeface="Arial" panose="020B0604020202020204" pitchFamily="34" charset="0"/>
              </a:rPr>
              <a:t>Private bank deposits at the federal reserve</a:t>
            </a:r>
          </a:p>
          <a:p>
            <a:r>
              <a:rPr lang="en-US" altLang="en-US" sz="2800" dirty="0" smtClean="0">
                <a:latin typeface="Arial" panose="020B0604020202020204" pitchFamily="34" charset="0"/>
              </a:rPr>
              <a:t>Federal funds rate</a:t>
            </a:r>
          </a:p>
          <a:p>
            <a:pPr lvl="1"/>
            <a:r>
              <a:rPr lang="en-US" altLang="en-US" sz="2400" dirty="0" smtClean="0">
                <a:latin typeface="Arial" panose="020B0604020202020204" pitchFamily="34" charset="0"/>
              </a:rPr>
              <a:t>The interest rate on loans between private banks</a:t>
            </a:r>
          </a:p>
          <a:p>
            <a:pPr lvl="1"/>
            <a:r>
              <a:rPr lang="en-US" altLang="en-US" sz="2400" dirty="0" smtClean="0">
                <a:latin typeface="Arial" panose="020B0604020202020204" pitchFamily="34" charset="0"/>
              </a:rPr>
              <a:t>Negotiated between private banks, not set by the Fed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Roles of the Federal Reserve</a:t>
            </a:r>
            <a:r>
              <a:rPr lang="en-US" sz="4000" dirty="0">
                <a:latin typeface="Arial" pitchFamily="-103" charset="0"/>
                <a:cs typeface="MS PGothic" pitchFamily="34" charset="-128"/>
              </a:rPr>
              <a:t>—</a:t>
            </a:r>
            <a:r>
              <a:rPr lang="en-US" altLang="en-US" sz="4000" dirty="0" smtClean="0">
                <a:latin typeface="Arial" panose="020B0604020202020204" pitchFamily="34" charset="0"/>
              </a:rPr>
              <a:t>2 </a:t>
            </a:r>
          </a:p>
        </p:txBody>
      </p:sp>
      <p:sp>
        <p:nvSpPr>
          <p:cNvPr id="39939" name="Content Placeholder 2"/>
          <p:cNvSpPr>
            <a:spLocks noGrp="1"/>
          </p:cNvSpPr>
          <p:nvPr>
            <p:ph idx="1"/>
          </p:nvPr>
        </p:nvSpPr>
        <p:spPr>
          <a:xfrm>
            <a:off x="457200" y="1743075"/>
            <a:ext cx="8083550" cy="4710113"/>
          </a:xfrm>
        </p:spPr>
        <p:txBody>
          <a:bodyPr/>
          <a:lstStyle/>
          <a:p>
            <a:r>
              <a:rPr lang="en-US" altLang="en-US" sz="2800" dirty="0" smtClean="0">
                <a:latin typeface="Arial" panose="020B0604020202020204" pitchFamily="34" charset="0"/>
              </a:rPr>
              <a:t>Discount loans</a:t>
            </a:r>
          </a:p>
          <a:p>
            <a:pPr lvl="1"/>
            <a:r>
              <a:rPr lang="en-US" altLang="en-US" sz="2400" dirty="0" smtClean="0">
                <a:latin typeface="Arial" panose="020B0604020202020204" pitchFamily="34" charset="0"/>
              </a:rPr>
              <a:t>Loans from the Fed to private banks</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he Fed is the </a:t>
            </a:r>
            <a:r>
              <a:rPr lang="ja-JP" altLang="en-US" sz="2400" dirty="0" smtClean="0">
                <a:latin typeface="Arial" panose="020B0604020202020204" pitchFamily="34" charset="0"/>
              </a:rPr>
              <a:t>“</a:t>
            </a:r>
            <a:r>
              <a:rPr lang="en-US" altLang="ja-JP" sz="2400" dirty="0" smtClean="0">
                <a:latin typeface="Arial" panose="020B0604020202020204" pitchFamily="34" charset="0"/>
              </a:rPr>
              <a:t>lender of last resort</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lvl="1"/>
            <a:r>
              <a:rPr lang="en-US" altLang="en-US" sz="2400" dirty="0" smtClean="0">
                <a:latin typeface="Arial" panose="020B0604020202020204" pitchFamily="34" charset="0"/>
              </a:rPr>
              <a:t>Not used frequently, but reassuring during crises</a:t>
            </a:r>
          </a:p>
          <a:p>
            <a:r>
              <a:rPr lang="en-US" altLang="en-US" sz="2800" dirty="0" smtClean="0">
                <a:latin typeface="Arial" panose="020B0604020202020204" pitchFamily="34" charset="0"/>
              </a:rPr>
              <a:t>Discount rate</a:t>
            </a:r>
          </a:p>
          <a:p>
            <a:pPr lvl="1"/>
            <a:r>
              <a:rPr lang="en-US" altLang="en-US" sz="2400" dirty="0" smtClean="0">
                <a:latin typeface="Arial" panose="020B0604020202020204" pitchFamily="34" charset="0"/>
              </a:rPr>
              <a:t>The interest rate on discount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loans</a:t>
            </a:r>
          </a:p>
          <a:p>
            <a:r>
              <a:rPr lang="en-US" altLang="en-US" sz="2800" dirty="0" smtClean="0">
                <a:latin typeface="Arial" panose="020B0604020202020204" pitchFamily="34" charset="0"/>
              </a:rPr>
              <a:t>Regulates individual banks</a:t>
            </a:r>
          </a:p>
          <a:p>
            <a:pPr lvl="1"/>
            <a:r>
              <a:rPr lang="en-US" altLang="en-US" sz="2400" dirty="0" smtClean="0">
                <a:latin typeface="Arial" panose="020B0604020202020204" pitchFamily="34" charset="0"/>
              </a:rPr>
              <a:t>Sets and monitors reserve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requirements, limits risks</a:t>
            </a: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p:txBody>
      </p:sp>
      <p:pic>
        <p:nvPicPr>
          <p:cNvPr id="39940" name="Picture 4" descr="I:\DirkTextbookN\Jpegs(All)\Macro Ch19-33\ch17\17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330" y="3899549"/>
            <a:ext cx="3534032" cy="23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dirty="0" smtClean="0">
                <a:latin typeface="Arial" panose="020B0604020202020204" pitchFamily="34" charset="0"/>
              </a:rPr>
              <a:t>How Money Is Defined </a:t>
            </a:r>
            <a:br>
              <a:rPr lang="en-US" altLang="en-US" dirty="0" smtClean="0">
                <a:latin typeface="Arial" panose="020B0604020202020204" pitchFamily="34" charset="0"/>
              </a:rPr>
            </a:br>
            <a:r>
              <a:rPr lang="en-US" altLang="en-US" dirty="0" smtClean="0">
                <a:latin typeface="Arial" panose="020B0604020202020204" pitchFamily="34" charset="0"/>
              </a:rPr>
              <a:t>and Measured</a:t>
            </a:r>
          </a:p>
        </p:txBody>
      </p:sp>
      <p:sp>
        <p:nvSpPr>
          <p:cNvPr id="8195" name="Content Placeholder 2"/>
          <p:cNvSpPr>
            <a:spLocks noGrp="1"/>
          </p:cNvSpPr>
          <p:nvPr>
            <p:ph sz="half" idx="1"/>
          </p:nvPr>
        </p:nvSpPr>
        <p:spPr/>
        <p:txBody>
          <a:bodyPr/>
          <a:lstStyle/>
          <a:p>
            <a:r>
              <a:rPr lang="en-US" altLang="en-US" sz="2800" dirty="0" smtClean="0">
                <a:latin typeface="Arial" panose="020B0604020202020204" pitchFamily="34" charset="0"/>
              </a:rPr>
              <a:t>Currency</a:t>
            </a:r>
          </a:p>
          <a:p>
            <a:pPr lvl="1"/>
            <a:r>
              <a:rPr lang="en-US" altLang="en-US" sz="2400" dirty="0" smtClean="0">
                <a:latin typeface="Arial" panose="020B0604020202020204" pitchFamily="34" charset="0"/>
              </a:rPr>
              <a:t>Paper bills and coins</a:t>
            </a:r>
          </a:p>
          <a:p>
            <a:pPr lvl="1"/>
            <a:r>
              <a:rPr lang="en-US" altLang="en-US" sz="2400" dirty="0" smtClean="0">
                <a:latin typeface="Arial" panose="020B0604020202020204" pitchFamily="34" charset="0"/>
              </a:rPr>
              <a:t>All currency is money, but not all money is currency</a:t>
            </a:r>
          </a:p>
          <a:p>
            <a:r>
              <a:rPr lang="en-US" altLang="en-US" sz="2800" dirty="0" smtClean="0">
                <a:latin typeface="Arial" panose="020B0604020202020204" pitchFamily="34" charset="0"/>
              </a:rPr>
              <a:t>Functions of money</a:t>
            </a:r>
          </a:p>
          <a:p>
            <a:pPr lvl="1"/>
            <a:r>
              <a:rPr lang="en-US" altLang="en-US" sz="2400" dirty="0" smtClean="0">
                <a:latin typeface="Arial" panose="020B0604020202020204" pitchFamily="34" charset="0"/>
              </a:rPr>
              <a:t>Medium of exchange</a:t>
            </a:r>
          </a:p>
          <a:p>
            <a:pPr lvl="1"/>
            <a:r>
              <a:rPr lang="en-US" altLang="en-US" sz="2400" dirty="0" smtClean="0">
                <a:latin typeface="Arial" panose="020B0604020202020204" pitchFamily="34" charset="0"/>
              </a:rPr>
              <a:t>A unit of account</a:t>
            </a:r>
          </a:p>
          <a:p>
            <a:pPr lvl="1"/>
            <a:r>
              <a:rPr lang="en-US" altLang="en-US" sz="2400" dirty="0" smtClean="0">
                <a:latin typeface="Arial" panose="020B0604020202020204" pitchFamily="34" charset="0"/>
              </a:rPr>
              <a:t>A store of value</a:t>
            </a:r>
          </a:p>
        </p:txBody>
      </p:sp>
      <p:pic>
        <p:nvPicPr>
          <p:cNvPr id="2" name="Picture 1"/>
          <p:cNvPicPr>
            <a:picLocks noChangeAspect="1"/>
          </p:cNvPicPr>
          <p:nvPr/>
        </p:nvPicPr>
        <p:blipFill>
          <a:blip r:embed="rId3"/>
          <a:stretch>
            <a:fillRect/>
          </a:stretch>
        </p:blipFill>
        <p:spPr>
          <a:xfrm>
            <a:off x="4689170" y="1711522"/>
            <a:ext cx="4309366" cy="50027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INECOMA2_FIG17.06.jpg"/>
          <p:cNvPicPr>
            <a:picLocks noChangeAspect="1"/>
          </p:cNvPicPr>
          <p:nvPr/>
        </p:nvPicPr>
        <p:blipFill>
          <a:blip r:embed="rId3"/>
          <a:srcRect t="4866" b="3275"/>
          <a:stretch>
            <a:fillRect/>
          </a:stretch>
        </p:blipFill>
        <p:spPr>
          <a:xfrm>
            <a:off x="942570" y="1650411"/>
            <a:ext cx="7258861" cy="5133848"/>
          </a:xfrm>
          <a:prstGeom prst="rect">
            <a:avLst/>
          </a:prstGeom>
        </p:spPr>
      </p:pic>
      <p:sp>
        <p:nvSpPr>
          <p:cNvPr id="19" name="Rectangle 18"/>
          <p:cNvSpPr/>
          <p:nvPr/>
        </p:nvSpPr>
        <p:spPr>
          <a:xfrm>
            <a:off x="6407355" y="1630516"/>
            <a:ext cx="1458451" cy="104058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268066" y="5997677"/>
            <a:ext cx="1553496" cy="860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Federal Reserve: A Bank </a:t>
            </a:r>
            <a:br>
              <a:rPr lang="en-US" altLang="en-US" dirty="0" smtClean="0">
                <a:latin typeface="Arial" panose="020B0604020202020204" pitchFamily="34" charset="0"/>
              </a:rPr>
            </a:br>
            <a:r>
              <a:rPr lang="en-US" altLang="en-US" dirty="0" smtClean="0">
                <a:latin typeface="Arial" panose="020B0604020202020204" pitchFamily="34" charset="0"/>
              </a:rPr>
              <a:t>for Banks</a:t>
            </a:r>
          </a:p>
        </p:txBody>
      </p:sp>
      <p:sp>
        <p:nvSpPr>
          <p:cNvPr id="12" name="Rectangle 11"/>
          <p:cNvSpPr/>
          <p:nvPr/>
        </p:nvSpPr>
        <p:spPr>
          <a:xfrm>
            <a:off x="3659243" y="3875548"/>
            <a:ext cx="1904176" cy="113890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66529" y="2597355"/>
            <a:ext cx="2641600" cy="1250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04220" y="5027562"/>
            <a:ext cx="2641600" cy="1250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284453" y="3880465"/>
            <a:ext cx="1905818" cy="113890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704736" y="2695677"/>
            <a:ext cx="2641600" cy="11880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4742427" y="4999717"/>
            <a:ext cx="2641600" cy="1186411"/>
            <a:chOff x="4742427" y="4999717"/>
            <a:chExt cx="2641600" cy="1186411"/>
          </a:xfrm>
        </p:grpSpPr>
        <p:sp>
          <p:nvSpPr>
            <p:cNvPr id="11" name="Rectangle 10"/>
            <p:cNvSpPr/>
            <p:nvPr/>
          </p:nvSpPr>
          <p:spPr>
            <a:xfrm>
              <a:off x="5702710" y="5932129"/>
              <a:ext cx="876709" cy="253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42427" y="4999717"/>
              <a:ext cx="2641600" cy="973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par>
                          <p:cTn id="13" fill="hold">
                            <p:stCondLst>
                              <p:cond delay="1000"/>
                            </p:stCondLst>
                            <p:childTnLst>
                              <p:par>
                                <p:cTn id="14" presetID="22" presetClass="exit" presetSubtype="2" fill="hold" grpId="0" nodeType="afterEffect">
                                  <p:stCondLst>
                                    <p:cond delay="0"/>
                                  </p:stCondLst>
                                  <p:childTnLst>
                                    <p:animEffect transition="out" filter="wipe(right)">
                                      <p:cBhvr>
                                        <p:cTn id="15" dur="1000"/>
                                        <p:tgtEl>
                                          <p:spTgt spid="14"/>
                                        </p:tgtEl>
                                      </p:cBhvr>
                                    </p:animEffect>
                                    <p:set>
                                      <p:cBhvr>
                                        <p:cTn id="16" dur="1" fill="hold">
                                          <p:stCondLst>
                                            <p:cond delay="9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1000"/>
                                        <p:tgtEl>
                                          <p:spTgt spid="16"/>
                                        </p:tgtEl>
                                      </p:cBhvr>
                                    </p:animEffect>
                                    <p:set>
                                      <p:cBhvr>
                                        <p:cTn id="26" dur="1" fill="hold">
                                          <p:stCondLst>
                                            <p:cond delay="999"/>
                                          </p:stCondLst>
                                        </p:cTn>
                                        <p:tgtEl>
                                          <p:spTgt spid="16"/>
                                        </p:tgtEl>
                                        <p:attrNameLst>
                                          <p:attrName>style.visibility</p:attrName>
                                        </p:attrNameLst>
                                      </p:cBhvr>
                                      <p:to>
                                        <p:strVal val="hidden"/>
                                      </p:to>
                                    </p:set>
                                  </p:childTnLst>
                                </p:cTn>
                              </p:par>
                            </p:childTnLst>
                          </p:cTn>
                        </p:par>
                        <p:par>
                          <p:cTn id="27" fill="hold">
                            <p:stCondLst>
                              <p:cond delay="1000"/>
                            </p:stCondLst>
                            <p:childTnLst>
                              <p:par>
                                <p:cTn id="28" presetID="22" presetClass="exit" presetSubtype="2" fill="hold" nodeType="afterEffect">
                                  <p:stCondLst>
                                    <p:cond delay="0"/>
                                  </p:stCondLst>
                                  <p:childTnLst>
                                    <p:animEffect transition="out" filter="wipe(right)">
                                      <p:cBhvr>
                                        <p:cTn id="29" dur="1000"/>
                                        <p:tgtEl>
                                          <p:spTgt spid="18"/>
                                        </p:tgtEl>
                                      </p:cBhvr>
                                    </p:animEffect>
                                    <p:set>
                                      <p:cBhvr>
                                        <p:cTn id="30" dur="1" fill="hold">
                                          <p:stCondLst>
                                            <p:cond delay="999"/>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0" nodeType="clickEffect">
                                  <p:stCondLst>
                                    <p:cond delay="0"/>
                                  </p:stCondLst>
                                  <p:childTnLst>
                                    <p:animEffect transition="out" filter="wipe(right)">
                                      <p:cBhvr>
                                        <p:cTn id="34" dur="1000"/>
                                        <p:tgtEl>
                                          <p:spTgt spid="19"/>
                                        </p:tgtEl>
                                      </p:cBhvr>
                                    </p:animEffect>
                                    <p:set>
                                      <p:cBhvr>
                                        <p:cTn id="35" dur="1" fill="hold">
                                          <p:stCondLst>
                                            <p:cond delay="999"/>
                                          </p:stCondLst>
                                        </p:cTn>
                                        <p:tgtEl>
                                          <p:spTgt spid="19"/>
                                        </p:tgtEl>
                                        <p:attrNameLst>
                                          <p:attrName>style.visibility</p:attrName>
                                        </p:attrNameLst>
                                      </p:cBhvr>
                                      <p:to>
                                        <p:strVal val="hidden"/>
                                      </p:to>
                                    </p:set>
                                  </p:childTnLst>
                                </p:cTn>
                              </p:par>
                            </p:childTnLst>
                          </p:cTn>
                        </p:par>
                        <p:par>
                          <p:cTn id="36" fill="hold">
                            <p:stCondLst>
                              <p:cond delay="1000"/>
                            </p:stCondLst>
                            <p:childTnLst>
                              <p:par>
                                <p:cTn id="37" presetID="22" presetClass="exit" presetSubtype="2" fill="hold" grpId="0" nodeType="afterEffect">
                                  <p:stCondLst>
                                    <p:cond delay="0"/>
                                  </p:stCondLst>
                                  <p:childTnLst>
                                    <p:animEffect transition="out" filter="wipe(right)">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animBg="1"/>
      <p:bldP spid="13"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Monetary Policy Tools</a:t>
            </a:r>
          </a:p>
        </p:txBody>
      </p:sp>
      <p:sp>
        <p:nvSpPr>
          <p:cNvPr id="430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Open market operations</a:t>
            </a:r>
          </a:p>
          <a:p>
            <a:pPr lvl="1"/>
            <a:r>
              <a:rPr lang="en-US" altLang="en-US" sz="2400" dirty="0" smtClean="0">
                <a:latin typeface="Arial" panose="020B0604020202020204" pitchFamily="34" charset="0"/>
              </a:rPr>
              <a:t>Primary single tool of monetary policy</a:t>
            </a:r>
          </a:p>
          <a:p>
            <a:pPr lvl="1"/>
            <a:r>
              <a:rPr lang="en-US" altLang="en-US" sz="2400" dirty="0" smtClean="0">
                <a:latin typeface="Arial" panose="020B0604020202020204" pitchFamily="34" charset="0"/>
              </a:rPr>
              <a:t>Fed created a new version in 2008</a:t>
            </a:r>
          </a:p>
          <a:p>
            <a:r>
              <a:rPr lang="en-US" altLang="en-US" sz="2800" dirty="0" smtClean="0">
                <a:latin typeface="Arial" panose="020B0604020202020204" pitchFamily="34" charset="0"/>
              </a:rPr>
              <a:t>Secondary tools</a:t>
            </a:r>
          </a:p>
          <a:p>
            <a:pPr lvl="1"/>
            <a:r>
              <a:rPr lang="en-US" altLang="en-US" sz="2400" dirty="0" smtClean="0">
                <a:latin typeface="Arial" panose="020B0604020202020204" pitchFamily="34" charset="0"/>
              </a:rPr>
              <a:t>Reserve requirements</a:t>
            </a:r>
          </a:p>
          <a:p>
            <a:pPr lvl="1"/>
            <a:r>
              <a:rPr lang="en-US" altLang="en-US" sz="2400" dirty="0" smtClean="0">
                <a:latin typeface="Arial" panose="020B0604020202020204" pitchFamily="34" charset="0"/>
              </a:rPr>
              <a:t>Discount rates</a:t>
            </a:r>
          </a:p>
          <a:p>
            <a:r>
              <a:rPr lang="en-US" altLang="en-US" sz="2800" dirty="0" smtClean="0">
                <a:latin typeface="Arial" panose="020B0604020202020204" pitchFamily="34" charset="0"/>
              </a:rPr>
              <a:t>Special case: 2008</a:t>
            </a:r>
          </a:p>
          <a:p>
            <a:pPr lvl="1"/>
            <a:r>
              <a:rPr lang="en-US" altLang="en-US" sz="2400" dirty="0" smtClean="0">
                <a:latin typeface="Arial" panose="020B0604020202020204" pitchFamily="34" charset="0"/>
              </a:rPr>
              <a:t>Fed implemented 9 new monetary policy tools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Open Market Operations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44035"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Open market operations</a:t>
            </a:r>
          </a:p>
          <a:p>
            <a:pPr lvl="1"/>
            <a:r>
              <a:rPr lang="en-US" altLang="en-US" sz="2600" dirty="0" smtClean="0">
                <a:latin typeface="Arial" panose="020B0604020202020204" pitchFamily="34" charset="0"/>
              </a:rPr>
              <a:t>The purchase or sale of bonds by a central bank</a:t>
            </a:r>
          </a:p>
          <a:p>
            <a:pPr lvl="1"/>
            <a:r>
              <a:rPr lang="en-US" altLang="en-US" sz="2600" dirty="0">
                <a:latin typeface="Arial" panose="020B0604020202020204" pitchFamily="34" charset="0"/>
              </a:rPr>
              <a:t>B</a:t>
            </a:r>
            <a:r>
              <a:rPr lang="en-US" altLang="en-US" sz="2600" dirty="0" smtClean="0">
                <a:latin typeface="Arial" panose="020B0604020202020204" pitchFamily="34" charset="0"/>
              </a:rPr>
              <a:t>uys securities → increase money supply</a:t>
            </a:r>
          </a:p>
          <a:p>
            <a:pPr lvl="1"/>
            <a:r>
              <a:rPr lang="en-US" altLang="en-US" sz="2600" dirty="0">
                <a:latin typeface="Arial" panose="020B0604020202020204" pitchFamily="34" charset="0"/>
              </a:rPr>
              <a:t>S</a:t>
            </a:r>
            <a:r>
              <a:rPr lang="en-US" altLang="en-US" sz="2600" dirty="0" smtClean="0">
                <a:latin typeface="Arial" panose="020B0604020202020204" pitchFamily="34" charset="0"/>
              </a:rPr>
              <a:t>ells securities → decrease the money supply</a:t>
            </a:r>
          </a:p>
          <a:p>
            <a:r>
              <a:rPr lang="en-US" altLang="en-US" sz="3000" dirty="0" smtClean="0">
                <a:latin typeface="Arial" panose="020B0604020202020204" pitchFamily="34" charset="0"/>
              </a:rPr>
              <a:t>Why Treasury securities?</a:t>
            </a:r>
          </a:p>
          <a:p>
            <a:pPr lvl="1"/>
            <a:r>
              <a:rPr lang="en-US" altLang="en-US" sz="2600" dirty="0" smtClean="0">
                <a:latin typeface="Arial" panose="020B0604020202020204" pitchFamily="34" charset="0"/>
              </a:rPr>
              <a:t>Funds go directly into the market for loanable funds.</a:t>
            </a:r>
          </a:p>
          <a:p>
            <a:pPr lvl="1"/>
            <a:r>
              <a:rPr lang="en-US" altLang="en-US" sz="2600" dirty="0" smtClean="0">
                <a:latin typeface="Arial" panose="020B0604020202020204" pitchFamily="34" charset="0"/>
              </a:rPr>
              <a:t>Can buy and sell large volumes daily ($500 billion)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Open Market Operations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pic>
        <p:nvPicPr>
          <p:cNvPr id="17" name="Picture 16" descr="PRINECOMA2_FIG17.07-0.jpg"/>
          <p:cNvPicPr>
            <a:picLocks noChangeAspect="1"/>
          </p:cNvPicPr>
          <p:nvPr/>
        </p:nvPicPr>
        <p:blipFill>
          <a:blip r:embed="rId3"/>
          <a:stretch>
            <a:fillRect/>
          </a:stretch>
        </p:blipFill>
        <p:spPr>
          <a:xfrm>
            <a:off x="1205730" y="1773609"/>
            <a:ext cx="2602992" cy="688848"/>
          </a:xfrm>
          <a:prstGeom prst="rect">
            <a:avLst/>
          </a:prstGeom>
        </p:spPr>
      </p:pic>
      <p:pic>
        <p:nvPicPr>
          <p:cNvPr id="18" name="Picture 17" descr="PRINECOMA2_FIG17.07-1.jpg"/>
          <p:cNvPicPr>
            <a:picLocks noChangeAspect="1"/>
          </p:cNvPicPr>
          <p:nvPr/>
        </p:nvPicPr>
        <p:blipFill>
          <a:blip r:embed="rId4"/>
          <a:stretch>
            <a:fillRect/>
          </a:stretch>
        </p:blipFill>
        <p:spPr>
          <a:xfrm>
            <a:off x="803951" y="4053316"/>
            <a:ext cx="3291840" cy="652272"/>
          </a:xfrm>
          <a:prstGeom prst="rect">
            <a:avLst/>
          </a:prstGeom>
        </p:spPr>
      </p:pic>
      <p:pic>
        <p:nvPicPr>
          <p:cNvPr id="19" name="Picture 18" descr="PRINECOMA2_FIG17.07-2.jpg"/>
          <p:cNvPicPr>
            <a:picLocks noChangeAspect="1"/>
          </p:cNvPicPr>
          <p:nvPr/>
        </p:nvPicPr>
        <p:blipFill>
          <a:blip r:embed="rId5">
            <a:clrChange>
              <a:clrFrom>
                <a:srgbClr val="FFFFFF"/>
              </a:clrFrom>
              <a:clrTo>
                <a:srgbClr val="FFFFFF">
                  <a:alpha val="0"/>
                </a:srgbClr>
              </a:clrTo>
            </a:clrChange>
          </a:blip>
          <a:stretch>
            <a:fillRect/>
          </a:stretch>
        </p:blipFill>
        <p:spPr>
          <a:xfrm>
            <a:off x="1083580" y="4777460"/>
            <a:ext cx="2535936" cy="1170432"/>
          </a:xfrm>
          <a:prstGeom prst="rect">
            <a:avLst/>
          </a:prstGeom>
        </p:spPr>
      </p:pic>
      <p:pic>
        <p:nvPicPr>
          <p:cNvPr id="20" name="Picture 19" descr="PRINECOMA2_FIG17.07-3.jpg"/>
          <p:cNvPicPr>
            <a:picLocks noChangeAspect="1"/>
          </p:cNvPicPr>
          <p:nvPr/>
        </p:nvPicPr>
        <p:blipFill>
          <a:blip r:embed="rId6">
            <a:clrChange>
              <a:clrFrom>
                <a:srgbClr val="FFFFFF"/>
              </a:clrFrom>
              <a:clrTo>
                <a:srgbClr val="FFFFFF">
                  <a:alpha val="0"/>
                </a:srgbClr>
              </a:clrTo>
            </a:clrChange>
          </a:blip>
          <a:stretch>
            <a:fillRect/>
          </a:stretch>
        </p:blipFill>
        <p:spPr>
          <a:xfrm>
            <a:off x="1083580" y="2816155"/>
            <a:ext cx="2535936" cy="1176528"/>
          </a:xfrm>
          <a:prstGeom prst="rect">
            <a:avLst/>
          </a:prstGeom>
        </p:spPr>
      </p:pic>
      <p:pic>
        <p:nvPicPr>
          <p:cNvPr id="21" name="Picture 20" descr="PRINECOMA2_FIG17.07-4.jpg"/>
          <p:cNvPicPr>
            <a:picLocks noChangeAspect="1"/>
          </p:cNvPicPr>
          <p:nvPr/>
        </p:nvPicPr>
        <p:blipFill>
          <a:blip r:embed="rId7"/>
          <a:stretch>
            <a:fillRect/>
          </a:stretch>
        </p:blipFill>
        <p:spPr>
          <a:xfrm>
            <a:off x="1431446" y="6306705"/>
            <a:ext cx="1938528" cy="438912"/>
          </a:xfrm>
          <a:prstGeom prst="rect">
            <a:avLst/>
          </a:prstGeom>
        </p:spPr>
      </p:pic>
      <p:pic>
        <p:nvPicPr>
          <p:cNvPr id="22" name="Picture 21" descr="PRINECOMA2_FIG17.07-5.jpg"/>
          <p:cNvPicPr>
            <a:picLocks noChangeAspect="1"/>
          </p:cNvPicPr>
          <p:nvPr/>
        </p:nvPicPr>
        <p:blipFill>
          <a:blip r:embed="rId8"/>
          <a:stretch>
            <a:fillRect/>
          </a:stretch>
        </p:blipFill>
        <p:spPr>
          <a:xfrm>
            <a:off x="5044014" y="1773609"/>
            <a:ext cx="3267456" cy="725424"/>
          </a:xfrm>
          <a:prstGeom prst="rect">
            <a:avLst/>
          </a:prstGeom>
        </p:spPr>
      </p:pic>
      <p:pic>
        <p:nvPicPr>
          <p:cNvPr id="23" name="Picture 22" descr="PRINECOMA2_FIG17.07-6.jpg"/>
          <p:cNvPicPr>
            <a:picLocks noChangeAspect="1"/>
          </p:cNvPicPr>
          <p:nvPr/>
        </p:nvPicPr>
        <p:blipFill>
          <a:blip r:embed="rId9"/>
          <a:stretch>
            <a:fillRect/>
          </a:stretch>
        </p:blipFill>
        <p:spPr>
          <a:xfrm>
            <a:off x="4692839" y="4053316"/>
            <a:ext cx="3297936" cy="652272"/>
          </a:xfrm>
          <a:prstGeom prst="rect">
            <a:avLst/>
          </a:prstGeom>
        </p:spPr>
      </p:pic>
      <p:pic>
        <p:nvPicPr>
          <p:cNvPr id="24" name="Picture 23" descr="PRINECOMA2_FIG17.07-7.jpg"/>
          <p:cNvPicPr>
            <a:picLocks noChangeAspect="1"/>
          </p:cNvPicPr>
          <p:nvPr/>
        </p:nvPicPr>
        <p:blipFill>
          <a:blip r:embed="rId10">
            <a:clrChange>
              <a:clrFrom>
                <a:srgbClr val="FFFFFF"/>
              </a:clrFrom>
              <a:clrTo>
                <a:srgbClr val="FFFFFF">
                  <a:alpha val="0"/>
                </a:srgbClr>
              </a:clrTo>
            </a:clrChange>
          </a:blip>
          <a:stretch>
            <a:fillRect/>
          </a:stretch>
        </p:blipFill>
        <p:spPr>
          <a:xfrm>
            <a:off x="4991903" y="2827397"/>
            <a:ext cx="2535936" cy="1170432"/>
          </a:xfrm>
          <a:prstGeom prst="rect">
            <a:avLst/>
          </a:prstGeom>
        </p:spPr>
      </p:pic>
      <p:pic>
        <p:nvPicPr>
          <p:cNvPr id="25" name="Picture 24" descr="PRINECOMA2_FIG17.07-8.jpg"/>
          <p:cNvPicPr>
            <a:picLocks noChangeAspect="1"/>
          </p:cNvPicPr>
          <p:nvPr/>
        </p:nvPicPr>
        <p:blipFill>
          <a:blip r:embed="rId11">
            <a:clrChange>
              <a:clrFrom>
                <a:srgbClr val="FFFFFF"/>
              </a:clrFrom>
              <a:clrTo>
                <a:srgbClr val="FFFFFF">
                  <a:alpha val="0"/>
                </a:srgbClr>
              </a:clrTo>
            </a:clrChange>
          </a:blip>
          <a:stretch>
            <a:fillRect/>
          </a:stretch>
        </p:blipFill>
        <p:spPr>
          <a:xfrm>
            <a:off x="4991903" y="4794996"/>
            <a:ext cx="2535936" cy="1200912"/>
          </a:xfrm>
          <a:prstGeom prst="rect">
            <a:avLst/>
          </a:prstGeom>
        </p:spPr>
      </p:pic>
      <p:pic>
        <p:nvPicPr>
          <p:cNvPr id="26" name="Picture 25" descr="PRINECOMA2_FIG17.07-9.jpg"/>
          <p:cNvPicPr>
            <a:picLocks noChangeAspect="1"/>
          </p:cNvPicPr>
          <p:nvPr/>
        </p:nvPicPr>
        <p:blipFill>
          <a:blip r:embed="rId12"/>
          <a:stretch>
            <a:fillRect/>
          </a:stretch>
        </p:blipFill>
        <p:spPr>
          <a:xfrm>
            <a:off x="5361105" y="6306705"/>
            <a:ext cx="1895856" cy="438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Quantitative Easing</a:t>
            </a:r>
          </a:p>
        </p:txBody>
      </p:sp>
      <p:sp>
        <p:nvSpPr>
          <p:cNvPr id="4608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End of 2008, worst quarter in United States economy in 50 years</a:t>
            </a:r>
          </a:p>
          <a:p>
            <a:pPr lvl="1"/>
            <a:r>
              <a:rPr lang="en-US" altLang="en-US" sz="2400" dirty="0" smtClean="0">
                <a:latin typeface="Arial" panose="020B0604020202020204" pitchFamily="34" charset="0"/>
              </a:rPr>
              <a:t>Real GDP down 8.9%, unemployment up</a:t>
            </a:r>
          </a:p>
          <a:p>
            <a:pPr lvl="1"/>
            <a:r>
              <a:rPr lang="en-US" altLang="en-US" sz="2400" dirty="0" smtClean="0">
                <a:latin typeface="Arial" panose="020B0604020202020204" pitchFamily="34" charset="0"/>
              </a:rPr>
              <a:t>Fed decided additional measures needed</a:t>
            </a:r>
          </a:p>
          <a:p>
            <a:r>
              <a:rPr lang="en-US" altLang="en-US" sz="2800" dirty="0" smtClean="0">
                <a:latin typeface="Arial" panose="020B0604020202020204" pitchFamily="34" charset="0"/>
              </a:rPr>
              <a:t>Quantitative easing</a:t>
            </a:r>
          </a:p>
          <a:p>
            <a:pPr lvl="1"/>
            <a:r>
              <a:rPr lang="en-US" altLang="en-US" sz="2400" dirty="0" smtClean="0">
                <a:latin typeface="Arial" panose="020B0604020202020204" pitchFamily="34" charset="0"/>
              </a:rPr>
              <a:t>Targeted use of open market operations where the central bank buys securities in certain markets</a:t>
            </a:r>
          </a:p>
          <a:p>
            <a:pPr lvl="1"/>
            <a:r>
              <a:rPr lang="en-US" altLang="en-US" sz="2400" dirty="0" smtClean="0">
                <a:latin typeface="Arial" panose="020B0604020202020204" pitchFamily="34" charset="0"/>
              </a:rPr>
              <a:t>Targeted the housing market</a:t>
            </a:r>
          </a:p>
          <a:p>
            <a:pPr lvl="1"/>
            <a:r>
              <a:rPr lang="en-US" altLang="en-US" sz="2400" dirty="0" smtClean="0">
                <a:latin typeface="Arial" panose="020B0604020202020204" pitchFamily="34" charset="0"/>
              </a:rPr>
              <a:t>Unprecedented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Quantitative Easing</a:t>
            </a:r>
            <a:br>
              <a:rPr lang="en-US" altLang="en-US" dirty="0" smtClean="0">
                <a:latin typeface="Arial" panose="020B0604020202020204" pitchFamily="34" charset="0"/>
              </a:rPr>
            </a:br>
            <a:r>
              <a:rPr lang="en-US" altLang="en-US" dirty="0" smtClean="0">
                <a:latin typeface="Arial" panose="020B0604020202020204" pitchFamily="34" charset="0"/>
              </a:rPr>
              <a:t>2007–2014</a:t>
            </a:r>
          </a:p>
        </p:txBody>
      </p:sp>
      <p:pic>
        <p:nvPicPr>
          <p:cNvPr id="5" name="Picture 4" descr="PRINECOMA2_FIG17.08.jpg"/>
          <p:cNvPicPr>
            <a:picLocks noChangeAspect="1"/>
          </p:cNvPicPr>
          <p:nvPr/>
        </p:nvPicPr>
        <p:blipFill>
          <a:blip r:embed="rId3"/>
          <a:srcRect t="5441" b="3980"/>
          <a:stretch>
            <a:fillRect/>
          </a:stretch>
        </p:blipFill>
        <p:spPr>
          <a:xfrm>
            <a:off x="304800" y="1818968"/>
            <a:ext cx="8534400" cy="4572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Reserve Requirements</a:t>
            </a:r>
          </a:p>
        </p:txBody>
      </p:sp>
      <p:sp>
        <p:nvSpPr>
          <p:cNvPr id="4915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Two additional tools (not used recently)</a:t>
            </a:r>
          </a:p>
          <a:p>
            <a:pPr lvl="1"/>
            <a:r>
              <a:rPr lang="en-US" altLang="en-US" sz="2400" dirty="0" smtClean="0">
                <a:latin typeface="Arial" panose="020B0604020202020204" pitchFamily="34" charset="0"/>
              </a:rPr>
              <a:t>Reserve requirements</a:t>
            </a:r>
          </a:p>
          <a:p>
            <a:pPr lvl="1"/>
            <a:r>
              <a:rPr lang="en-US" altLang="en-US" sz="2400" dirty="0" smtClean="0">
                <a:latin typeface="Arial" panose="020B0604020202020204" pitchFamily="34" charset="0"/>
              </a:rPr>
              <a:t>Discount rate</a:t>
            </a:r>
          </a:p>
          <a:p>
            <a:r>
              <a:rPr lang="en-US" altLang="en-US" sz="2800" dirty="0" smtClean="0">
                <a:latin typeface="Arial" panose="020B0604020202020204" pitchFamily="34" charset="0"/>
              </a:rPr>
              <a:t>Reserve requirements</a:t>
            </a:r>
          </a:p>
          <a:p>
            <a:pPr lvl="1"/>
            <a:r>
              <a:rPr lang="en-US" altLang="en-US" sz="2400" dirty="0" smtClean="0">
                <a:latin typeface="Arial" panose="020B0604020202020204" pitchFamily="34" charset="0"/>
              </a:rPr>
              <a:t>The Fed sets the reserve requirement ratio = </a:t>
            </a:r>
            <a:r>
              <a:rPr lang="en-US" altLang="en-US" sz="2400" i="1" dirty="0" smtClean="0">
                <a:latin typeface="Arial" panose="020B0604020202020204" pitchFamily="34" charset="0"/>
              </a:rPr>
              <a:t>rr</a:t>
            </a:r>
            <a:endParaRPr lang="en-US" altLang="en-US" sz="2400" dirty="0" smtClean="0">
              <a:latin typeface="Arial" panose="020B0604020202020204" pitchFamily="34" charset="0"/>
            </a:endParaRPr>
          </a:p>
          <a:p>
            <a:pPr lvl="1"/>
            <a:r>
              <a:rPr lang="en-US" altLang="en-US" sz="2400" dirty="0" smtClean="0">
                <a:latin typeface="Arial" panose="020B0604020202020204" pitchFamily="34" charset="0"/>
              </a:rPr>
              <a:t>The simple money multiplier </a:t>
            </a:r>
            <a:r>
              <a:rPr lang="en-US" altLang="en-US" sz="2400" i="1" dirty="0" smtClean="0">
                <a:latin typeface="Arial" panose="020B0604020202020204" pitchFamily="34" charset="0"/>
              </a:rPr>
              <a:t>m</a:t>
            </a:r>
            <a:r>
              <a:rPr lang="en-US" altLang="en-US" sz="2400" i="1" baseline="30000" dirty="0" smtClean="0">
                <a:latin typeface="Arial" panose="020B0604020202020204" pitchFamily="34" charset="0"/>
              </a:rPr>
              <a:t>m</a:t>
            </a:r>
            <a:r>
              <a:rPr lang="en-US" altLang="en-US" sz="2400" dirty="0" smtClean="0">
                <a:latin typeface="Arial" panose="020B0604020202020204" pitchFamily="34" charset="0"/>
              </a:rPr>
              <a:t> depends on </a:t>
            </a:r>
            <a:r>
              <a:rPr lang="en-US" altLang="en-US" sz="2400" i="1" dirty="0" smtClean="0">
                <a:latin typeface="Arial" panose="020B0604020202020204" pitchFamily="34" charset="0"/>
              </a:rPr>
              <a:t>rr</a:t>
            </a:r>
            <a:endParaRPr lang="en-US" altLang="en-US" sz="2400" dirty="0">
              <a:latin typeface="Arial" panose="020B0604020202020204" pitchFamily="34" charset="0"/>
            </a:endParaRPr>
          </a:p>
          <a:p>
            <a:pPr lvl="1"/>
            <a:r>
              <a:rPr lang="en-US" altLang="en-US" sz="2400" dirty="0">
                <a:latin typeface="Arial" panose="020B0604020202020204" pitchFamily="34" charset="0"/>
              </a:rPr>
              <a:t>T</a:t>
            </a:r>
            <a:r>
              <a:rPr lang="en-US" altLang="en-US" sz="2400" dirty="0" smtClean="0">
                <a:latin typeface="Arial" panose="020B0604020202020204" pitchFamily="34" charset="0"/>
              </a:rPr>
              <a:t>he Fed can change the money multiplier by changing the reserve requirement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Reserve Requirements and the Simple Money Multiplier</a:t>
            </a:r>
          </a:p>
        </p:txBody>
      </p:sp>
      <p:pic>
        <p:nvPicPr>
          <p:cNvPr id="6" name="Picture 5" descr="PRINECOMA2_TABLE17.02.jpg"/>
          <p:cNvPicPr>
            <a:picLocks noChangeAspect="1"/>
          </p:cNvPicPr>
          <p:nvPr/>
        </p:nvPicPr>
        <p:blipFill>
          <a:blip r:embed="rId3"/>
          <a:srcRect b="3569"/>
          <a:stretch>
            <a:fillRect/>
          </a:stretch>
        </p:blipFill>
        <p:spPr>
          <a:xfrm>
            <a:off x="304800" y="1773379"/>
            <a:ext cx="8534400" cy="477326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Discount Rate</a:t>
            </a:r>
          </a:p>
        </p:txBody>
      </p:sp>
      <p:sp>
        <p:nvSpPr>
          <p:cNvPr id="51203" name="Content Placeholder 2"/>
          <p:cNvSpPr>
            <a:spLocks noGrp="1"/>
          </p:cNvSpPr>
          <p:nvPr>
            <p:ph idx="1"/>
          </p:nvPr>
        </p:nvSpPr>
        <p:spPr>
          <a:xfrm>
            <a:off x="261257" y="1712913"/>
            <a:ext cx="8621486" cy="4895850"/>
          </a:xfrm>
        </p:spPr>
        <p:txBody>
          <a:bodyPr/>
          <a:lstStyle/>
          <a:p>
            <a:r>
              <a:rPr lang="en-US" altLang="en-US" sz="2800" dirty="0" smtClean="0">
                <a:latin typeface="Arial" panose="020B0604020202020204" pitchFamily="34" charset="0"/>
              </a:rPr>
              <a:t>Discount rate: Original monetary policy tool</a:t>
            </a:r>
          </a:p>
          <a:p>
            <a:pPr lvl="1"/>
            <a:r>
              <a:rPr lang="en-US" altLang="en-US" sz="2400" dirty="0" smtClean="0">
                <a:latin typeface="Arial" panose="020B0604020202020204" pitchFamily="34" charset="0"/>
              </a:rPr>
              <a:t>The interest rate charged on loans to banks from the Fed</a:t>
            </a:r>
          </a:p>
          <a:p>
            <a:r>
              <a:rPr lang="en-US" altLang="en-US" sz="2800" dirty="0" smtClean="0">
                <a:latin typeface="Arial" panose="020B0604020202020204" pitchFamily="34" charset="0"/>
              </a:rPr>
              <a:t>Historically</a:t>
            </a:r>
          </a:p>
          <a:p>
            <a:pPr lvl="1"/>
            <a:r>
              <a:rPr lang="en-US" altLang="en-US" sz="2400" dirty="0" smtClean="0">
                <a:latin typeface="Arial" panose="020B0604020202020204" pitchFamily="34" charset="0"/>
              </a:rPr>
              <a:t>Fed would increase the discount rate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 discourage borrowing by banks </a:t>
            </a:r>
          </a:p>
          <a:p>
            <a:pPr marL="457200" lvl="1" indent="0">
              <a:buNone/>
            </a:pPr>
            <a:r>
              <a:rPr lang="en-US" altLang="en-US" sz="2400" dirty="0" smtClean="0">
                <a:latin typeface="Arial" panose="020B0604020202020204" pitchFamily="34" charset="0"/>
              </a:rPr>
              <a:t>   → decrease money supply (or vice versa)</a:t>
            </a:r>
          </a:p>
          <a:p>
            <a:pPr lvl="1"/>
            <a:r>
              <a:rPr lang="en-US" altLang="en-US" sz="2400" dirty="0" smtClean="0">
                <a:latin typeface="Arial" panose="020B0604020202020204" pitchFamily="34" charset="0"/>
              </a:rPr>
              <a:t>Used actively until Great Depression era</a:t>
            </a:r>
          </a:p>
          <a:p>
            <a:r>
              <a:rPr lang="en-US" altLang="en-US" sz="2800" dirty="0" smtClean="0">
                <a:latin typeface="Arial" panose="020B0604020202020204" pitchFamily="34" charset="0"/>
              </a:rPr>
              <a:t>Today</a:t>
            </a:r>
          </a:p>
          <a:p>
            <a:pPr lvl="1"/>
            <a:r>
              <a:rPr lang="en-US" altLang="en-US" sz="2400" dirty="0" smtClean="0">
                <a:latin typeface="Arial" panose="020B0604020202020204" pitchFamily="34" charset="0"/>
              </a:rPr>
              <a:t>No longer considered useful</a:t>
            </a: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5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Discount loans are:</a:t>
            </a:r>
          </a:p>
          <a:p>
            <a:pPr marL="971550" lvl="1" indent="-514350">
              <a:buFont typeface="+mj-lt"/>
              <a:buAutoNum type="alphaUcPeriod"/>
            </a:pPr>
            <a:r>
              <a:rPr lang="en-US" altLang="en-US" sz="2800" dirty="0" smtClean="0">
                <a:latin typeface="Arial" panose="020B0604020202020204" pitchFamily="34" charset="0"/>
              </a:rPr>
              <a:t>loans offered by private banks at a lower interest rate.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cheap loans to individuals from nonbank businesses.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loans from the Fed to private banks.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loans private banks make to each other.</a:t>
            </a:r>
          </a:p>
        </p:txBody>
      </p:sp>
      <p:sp>
        <p:nvSpPr>
          <p:cNvPr id="4" name="Rectangle 3" descr="Correct answer: C, loans from the Fed to private banks."/>
          <p:cNvSpPr/>
          <p:nvPr/>
        </p:nvSpPr>
        <p:spPr>
          <a:xfrm>
            <a:off x="852616" y="4160838"/>
            <a:ext cx="6487298" cy="52237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388119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Medium of Exchange</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921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Medium of exchange</a:t>
            </a:r>
          </a:p>
          <a:p>
            <a:pPr lvl="1"/>
            <a:r>
              <a:rPr lang="en-US" altLang="en-US" sz="2400" dirty="0" smtClean="0">
                <a:latin typeface="Arial" panose="020B0604020202020204" pitchFamily="34" charset="0"/>
              </a:rPr>
              <a:t>Money is how we pay for goods and services</a:t>
            </a:r>
          </a:p>
          <a:p>
            <a:pPr lvl="1"/>
            <a:r>
              <a:rPr lang="en-US" altLang="en-US" sz="2400" dirty="0" smtClean="0">
                <a:latin typeface="Arial" panose="020B0604020202020204" pitchFamily="34" charset="0"/>
              </a:rPr>
              <a:t>Other examples: tobacco in colonial times, cigarettes or mackerel in prison</a:t>
            </a:r>
          </a:p>
        </p:txBody>
      </p:sp>
      <p:pic>
        <p:nvPicPr>
          <p:cNvPr id="9220" name="Picture 4" descr="I:\DirkTextbookN\Jpegs(All)\Macro Ch19-33\ch17\05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3608388"/>
            <a:ext cx="447516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19238"/>
          </a:xfrm>
        </p:spPr>
        <p:txBody>
          <a:bodyPr/>
          <a:lstStyle/>
          <a:p>
            <a:r>
              <a:rPr lang="en-US" altLang="en-US" dirty="0" smtClean="0">
                <a:latin typeface="Arial" panose="020B0604020202020204" pitchFamily="34" charset="0"/>
              </a:rPr>
              <a:t>Nine New Monetary Tools</a:t>
            </a:r>
          </a:p>
        </p:txBody>
      </p:sp>
      <p:sp>
        <p:nvSpPr>
          <p:cNvPr id="52227" name="Content Placeholder 2"/>
          <p:cNvSpPr>
            <a:spLocks noGrp="1"/>
          </p:cNvSpPr>
          <p:nvPr>
            <p:ph idx="4294967295"/>
          </p:nvPr>
        </p:nvSpPr>
        <p:spPr>
          <a:xfrm>
            <a:off x="331788" y="1624013"/>
            <a:ext cx="8229600" cy="4895850"/>
          </a:xfrm>
        </p:spPr>
        <p:txBody>
          <a:bodyPr/>
          <a:lstStyle/>
          <a:p>
            <a:r>
              <a:rPr lang="en-US" altLang="en-US" sz="2800" dirty="0" smtClean="0">
                <a:latin typeface="Arial" panose="020B0604020202020204" pitchFamily="34" charset="0"/>
              </a:rPr>
              <a:t>Deep recession at end of 2008</a:t>
            </a:r>
          </a:p>
          <a:p>
            <a:r>
              <a:rPr lang="en-US" altLang="en-US" sz="2800" dirty="0" smtClean="0">
                <a:latin typeface="Arial" panose="020B0604020202020204" pitchFamily="34" charset="0"/>
              </a:rPr>
              <a:t>Two varieties of new tools</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arget specific areas of the economy, including loans by consumers, students, small businesses, and short-term corporate loans.</a:t>
            </a:r>
          </a:p>
          <a:p>
            <a:pPr lvl="1"/>
            <a:r>
              <a:rPr lang="en-US" altLang="en-US" sz="2400" dirty="0" smtClean="0">
                <a:latin typeface="Arial" panose="020B0604020202020204" pitchFamily="34" charset="0"/>
              </a:rPr>
              <a:t>Fed began paying interest on bank reserves</a:t>
            </a:r>
          </a:p>
          <a:p>
            <a:pPr lvl="2"/>
            <a:r>
              <a:rPr lang="en-US" altLang="en-US" sz="2000" dirty="0" smtClean="0">
                <a:latin typeface="Arial" panose="020B0604020202020204" pitchFamily="34" charset="0"/>
                <a:cs typeface="Arial" panose="020B0604020202020204" pitchFamily="34" charset="0"/>
              </a:rPr>
              <a:t>Lowers the opportunity cost of reserves</a:t>
            </a:r>
          </a:p>
          <a:p>
            <a:pPr lvl="2"/>
            <a:r>
              <a:rPr lang="en-US" altLang="en-US" sz="2000" dirty="0" smtClean="0">
                <a:latin typeface="Arial" panose="020B0604020202020204" pitchFamily="34" charset="0"/>
                <a:cs typeface="Arial" panose="020B0604020202020204" pitchFamily="34" charset="0"/>
              </a:rPr>
              <a:t>Gives the Fed an additional measure to affect the money supply by changing this interest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Excess Reserves, 1990–2013</a:t>
            </a:r>
          </a:p>
        </p:txBody>
      </p:sp>
      <p:pic>
        <p:nvPicPr>
          <p:cNvPr id="5" name="Picture 4" descr="PRINECOMA2_FIG17.09.jpg"/>
          <p:cNvPicPr>
            <a:picLocks noChangeAspect="1"/>
          </p:cNvPicPr>
          <p:nvPr/>
        </p:nvPicPr>
        <p:blipFill>
          <a:blip r:embed="rId3"/>
          <a:srcRect t="4608" b="3533"/>
          <a:stretch>
            <a:fillRect/>
          </a:stretch>
        </p:blipFill>
        <p:spPr>
          <a:xfrm>
            <a:off x="304800" y="1753419"/>
            <a:ext cx="8534400" cy="489974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Conclusion</a:t>
            </a:r>
          </a:p>
        </p:txBody>
      </p:sp>
      <p:sp>
        <p:nvSpPr>
          <p:cNvPr id="108546" name="Content Placeholder 2"/>
          <p:cNvSpPr>
            <a:spLocks noGrp="1"/>
          </p:cNvSpPr>
          <p:nvPr>
            <p:ph idx="1"/>
          </p:nvPr>
        </p:nvSpPr>
        <p:spPr>
          <a:xfrm>
            <a:off x="304801" y="1712913"/>
            <a:ext cx="8556170" cy="4895850"/>
          </a:xfrm>
        </p:spPr>
        <p:txBody>
          <a:bodyPr/>
          <a:lstStyle/>
          <a:p>
            <a:r>
              <a:rPr lang="en-US" altLang="en-US" sz="2800" dirty="0" smtClean="0">
                <a:latin typeface="Arial" panose="020B0604020202020204" pitchFamily="34" charset="0"/>
              </a:rPr>
              <a:t>Money includes </a:t>
            </a:r>
            <a:r>
              <a:rPr lang="en-US" altLang="ja-JP" sz="2800" dirty="0" smtClean="0">
                <a:latin typeface="Arial" panose="020B0604020202020204" pitchFamily="34" charset="0"/>
              </a:rPr>
              <a:t>currency and bank deposits</a:t>
            </a:r>
          </a:p>
          <a:p>
            <a:r>
              <a:rPr lang="en-US" altLang="en-US" sz="2800" dirty="0" smtClean="0">
                <a:latin typeface="Arial" panose="020B0604020202020204" pitchFamily="34" charset="0"/>
              </a:rPr>
              <a:t>Banks expand the money supply by issuing loans</a:t>
            </a:r>
          </a:p>
          <a:p>
            <a:r>
              <a:rPr lang="en-US" altLang="en-US" sz="2800" dirty="0" smtClean="0">
                <a:latin typeface="Arial" panose="020B0604020202020204" pitchFamily="34" charset="0"/>
              </a:rPr>
              <a:t>The Fed influences the macroeconomy using:</a:t>
            </a:r>
          </a:p>
          <a:p>
            <a:pPr lvl="1"/>
            <a:r>
              <a:rPr lang="en-US" altLang="en-US" sz="2400" dirty="0" smtClean="0">
                <a:latin typeface="Arial" panose="020B0604020202020204" pitchFamily="34" charset="0"/>
              </a:rPr>
              <a:t>Open market operation</a:t>
            </a:r>
          </a:p>
          <a:p>
            <a:pPr lvl="1"/>
            <a:r>
              <a:rPr lang="en-US" altLang="en-US" sz="2400" dirty="0" smtClean="0">
                <a:latin typeface="Arial" panose="020B0604020202020204" pitchFamily="34" charset="0"/>
              </a:rPr>
              <a:t>Discount loans</a:t>
            </a:r>
          </a:p>
          <a:p>
            <a:pPr lvl="1"/>
            <a:r>
              <a:rPr lang="en-US" altLang="en-US" sz="2400" dirty="0" smtClean="0">
                <a:latin typeface="Arial" panose="020B0604020202020204" pitchFamily="34" charset="0"/>
              </a:rPr>
              <a:t>Reserve requirements</a:t>
            </a:r>
            <a:endParaRPr lang="en-US" altLang="en-US" sz="2400" dirty="0">
              <a:latin typeface="Arial" panose="020B0604020202020204" pitchFamily="34" charset="0"/>
            </a:endParaRPr>
          </a:p>
          <a:p>
            <a:r>
              <a:rPr lang="en-US" altLang="en-US" sz="2800" dirty="0" smtClean="0">
                <a:latin typeface="Arial" panose="020B0604020202020204" pitchFamily="34" charset="0"/>
              </a:rPr>
              <a:t>Since 2008, the Fed has new policy tools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a:t>
            </a:r>
            <a:r>
              <a:rPr lang="en-US" i="1" dirty="0"/>
              <a:t>The Shawshank Redemption</a:t>
            </a:r>
          </a:p>
        </p:txBody>
      </p:sp>
      <p:sp>
        <p:nvSpPr>
          <p:cNvPr id="3" name="Content Placeholder 2"/>
          <p:cNvSpPr>
            <a:spLocks noGrp="1"/>
          </p:cNvSpPr>
          <p:nvPr>
            <p:ph idx="1"/>
          </p:nvPr>
        </p:nvSpPr>
        <p:spPr/>
        <p:txBody>
          <a:bodyPr/>
          <a:lstStyle/>
          <a:p>
            <a:r>
              <a:rPr lang="en-US" dirty="0" smtClean="0"/>
              <a:t>Medium of exchange</a:t>
            </a:r>
            <a:endParaRPr lang="en-US" dirty="0"/>
          </a:p>
        </p:txBody>
      </p:sp>
      <p:pic>
        <p:nvPicPr>
          <p:cNvPr id="4" name="Picture 4" descr="Tip #595: Medium of Exchange in The Shawshank Redemption">
            <a:hlinkClick r:id="rId3" invalidUrl="https://iig.wwnorton.com/prinecoma2/full/page/595_medium_of_exchange_in_the_shawshank redemption"/>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09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Medium of Exchange</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102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The alternative to money is barter.</a:t>
            </a:r>
          </a:p>
          <a:p>
            <a:r>
              <a:rPr lang="en-US" altLang="en-US" sz="2800" dirty="0" smtClean="0">
                <a:latin typeface="Arial" panose="020B0604020202020204" pitchFamily="34" charset="0"/>
              </a:rPr>
              <a:t>A medium of exchange is preferred to bartering.</a:t>
            </a:r>
          </a:p>
          <a:p>
            <a:r>
              <a:rPr lang="en-US" altLang="en-US" sz="2800" dirty="0" smtClean="0">
                <a:latin typeface="Arial" panose="020B0604020202020204" pitchFamily="34" charset="0"/>
              </a:rPr>
              <a:t>Consider an example:</a:t>
            </a:r>
          </a:p>
          <a:p>
            <a:pPr lvl="1"/>
            <a:r>
              <a:rPr lang="en-US" altLang="en-US" sz="2400" dirty="0" smtClean="0">
                <a:latin typeface="Arial" panose="020B0604020202020204" pitchFamily="34" charset="0"/>
              </a:rPr>
              <a:t>Suppose you have two blank notebooks with you in class, but you forgot a pen.</a:t>
            </a:r>
          </a:p>
          <a:p>
            <a:pPr lvl="1"/>
            <a:r>
              <a:rPr lang="en-US" altLang="en-US" sz="2400" dirty="0" smtClean="0">
                <a:latin typeface="Arial" panose="020B0604020202020204" pitchFamily="34" charset="0"/>
              </a:rPr>
              <a:t>Without money, you would have to find a classmate that has two pens and no notebook to trade.</a:t>
            </a:r>
          </a:p>
          <a:p>
            <a:pPr lvl="1"/>
            <a:r>
              <a:rPr lang="en-US" altLang="en-US" sz="2400" dirty="0" smtClean="0">
                <a:latin typeface="Arial" panose="020B0604020202020204" pitchFamily="34" charset="0"/>
              </a:rPr>
              <a:t>Referred to as a </a:t>
            </a:r>
            <a:r>
              <a:rPr lang="en-US" altLang="en-US" sz="2400" i="1" dirty="0" smtClean="0">
                <a:latin typeface="Arial" panose="020B0604020202020204" pitchFamily="34" charset="0"/>
              </a:rPr>
              <a:t>double coincidence of wants</a:t>
            </a:r>
            <a:r>
              <a:rPr lang="en-US" altLang="en-US" sz="2400" dirty="0" smtClean="0">
                <a:latin typeface="Arial" panose="020B0604020202020204" pitchFamily="34" charset="0"/>
              </a:rPr>
              <a:t>.</a:t>
            </a:r>
            <a:endParaRPr lang="en-US" altLang="en-US" sz="2400" u="sng" dirty="0" smtClean="0">
              <a:latin typeface="Arial" panose="020B0604020202020204" pitchFamily="34" charset="0"/>
            </a:endParaRPr>
          </a:p>
          <a:p>
            <a:pPr lvl="1"/>
            <a:r>
              <a:rPr lang="en-US" altLang="en-US" sz="2400" dirty="0" smtClean="0">
                <a:latin typeface="Arial" panose="020B0604020202020204" pitchFamily="34" charset="0"/>
              </a:rPr>
              <a:t>It would be much easier to just pay someone currency for an extra pen.</a:t>
            </a:r>
            <a:endParaRPr lang="en-US"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a:t>
            </a:r>
            <a:r>
              <a:rPr lang="en-US" i="1" dirty="0"/>
              <a:t>Planes, Trains, and Automobiles</a:t>
            </a:r>
          </a:p>
        </p:txBody>
      </p:sp>
      <p:sp>
        <p:nvSpPr>
          <p:cNvPr id="3" name="Content Placeholder 2"/>
          <p:cNvSpPr>
            <a:spLocks noGrp="1"/>
          </p:cNvSpPr>
          <p:nvPr>
            <p:ph idx="1"/>
          </p:nvPr>
        </p:nvSpPr>
        <p:spPr/>
        <p:txBody>
          <a:bodyPr/>
          <a:lstStyle/>
          <a:p>
            <a:r>
              <a:rPr lang="en-US" dirty="0" smtClean="0"/>
              <a:t>Bartering</a:t>
            </a:r>
            <a:endParaRPr lang="en-US" dirty="0"/>
          </a:p>
        </p:txBody>
      </p:sp>
      <p:pic>
        <p:nvPicPr>
          <p:cNvPr id="4" name="Picture 4" descr="Tip #593: Bartering in Planes, Trains, and Automobile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853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Medium of Exchange</a:t>
            </a:r>
            <a:r>
              <a:rPr lang="en-US" dirty="0">
                <a:latin typeface="Arial" pitchFamily="-103" charset="0"/>
                <a:cs typeface="MS PGothic" pitchFamily="34" charset="-128"/>
              </a:rPr>
              <a:t>—</a:t>
            </a:r>
            <a:r>
              <a:rPr lang="en-US" altLang="en-US" dirty="0" smtClean="0">
                <a:latin typeface="Arial" panose="020B0604020202020204" pitchFamily="34" charset="0"/>
              </a:rPr>
              <a:t>3 </a:t>
            </a:r>
          </a:p>
        </p:txBody>
      </p:sp>
      <p:sp>
        <p:nvSpPr>
          <p:cNvPr id="11267" name="Content Placeholder 2"/>
          <p:cNvSpPr>
            <a:spLocks noGrp="1"/>
          </p:cNvSpPr>
          <p:nvPr>
            <p:ph idx="1"/>
          </p:nvPr>
        </p:nvSpPr>
        <p:spPr>
          <a:xfrm>
            <a:off x="457199" y="1712912"/>
            <a:ext cx="8386763" cy="5145087"/>
          </a:xfrm>
        </p:spPr>
        <p:txBody>
          <a:bodyPr/>
          <a:lstStyle/>
          <a:p>
            <a:pPr>
              <a:lnSpc>
                <a:spcPct val="90000"/>
              </a:lnSpc>
            </a:pPr>
            <a:r>
              <a:rPr lang="en-US" altLang="en-US" sz="2800" dirty="0" smtClean="0">
                <a:latin typeface="Arial" panose="020B0604020202020204" pitchFamily="34" charset="0"/>
              </a:rPr>
              <a:t>Commodity money</a:t>
            </a:r>
          </a:p>
          <a:p>
            <a:pPr lvl="1">
              <a:lnSpc>
                <a:spcPct val="90000"/>
              </a:lnSpc>
            </a:pPr>
            <a:r>
              <a:rPr lang="en-US" altLang="en-US" sz="2400" dirty="0">
                <a:latin typeface="Arial" panose="020B0604020202020204" pitchFamily="34" charset="0"/>
              </a:rPr>
              <a:t>A</a:t>
            </a:r>
            <a:r>
              <a:rPr lang="en-US" altLang="en-US" sz="2400" dirty="0" smtClean="0">
                <a:latin typeface="Arial" panose="020B0604020202020204" pitchFamily="34" charset="0"/>
              </a:rPr>
              <a:t>ctual physical commodity (e.g., gold, silver, or tobacco)</a:t>
            </a:r>
          </a:p>
          <a:p>
            <a:pPr>
              <a:lnSpc>
                <a:spcPct val="90000"/>
              </a:lnSpc>
            </a:pPr>
            <a:r>
              <a:rPr lang="en-US" altLang="en-US" sz="2800" dirty="0" smtClean="0">
                <a:latin typeface="Arial" panose="020B0604020202020204" pitchFamily="34" charset="0"/>
              </a:rPr>
              <a:t>Commodity-backed money</a:t>
            </a:r>
          </a:p>
          <a:p>
            <a:pPr lvl="1">
              <a:lnSpc>
                <a:spcPct val="90000"/>
              </a:lnSpc>
            </a:pPr>
            <a:r>
              <a:rPr lang="en-US" altLang="en-US" sz="2400" dirty="0" smtClean="0">
                <a:latin typeface="Arial" panose="020B0604020202020204" pitchFamily="34" charset="0"/>
              </a:rPr>
              <a:t>Can be exchanged for a commodity at a fixed rate</a:t>
            </a:r>
          </a:p>
          <a:p>
            <a:pPr>
              <a:lnSpc>
                <a:spcPct val="90000"/>
              </a:lnSpc>
            </a:pPr>
            <a:r>
              <a:rPr lang="en-US" altLang="en-US" sz="2800" dirty="0" smtClean="0">
                <a:latin typeface="Arial" panose="020B0604020202020204" pitchFamily="34" charset="0"/>
              </a:rPr>
              <a:t>Fiat money</a:t>
            </a:r>
          </a:p>
          <a:p>
            <a:pPr lvl="1">
              <a:lnSpc>
                <a:spcPct val="90000"/>
              </a:lnSpc>
            </a:pPr>
            <a:r>
              <a:rPr lang="en-US" altLang="en-US" sz="2400" dirty="0" smtClean="0">
                <a:latin typeface="Arial" panose="020B0604020202020204" pitchFamily="34" charset="0"/>
              </a:rPr>
              <a:t>No value except as the medium of exchange</a:t>
            </a:r>
          </a:p>
          <a:p>
            <a:pPr lvl="1">
              <a:lnSpc>
                <a:spcPct val="90000"/>
              </a:lnSpc>
            </a:pPr>
            <a:r>
              <a:rPr lang="en-US" altLang="en-US" sz="2400" dirty="0" smtClean="0">
                <a:latin typeface="Arial" panose="020B0604020202020204" pitchFamily="34" charset="0"/>
              </a:rPr>
              <a:t>No intrinsic value; just green paper</a:t>
            </a:r>
          </a:p>
          <a:p>
            <a:pPr lvl="1">
              <a:lnSpc>
                <a:spcPct val="90000"/>
              </a:lnSpc>
            </a:pPr>
            <a:r>
              <a:rPr lang="en-US" altLang="en-US" sz="2400" dirty="0" smtClean="0">
                <a:latin typeface="Arial" panose="020B0604020202020204" pitchFamily="34" charset="0"/>
              </a:rPr>
              <a:t>Value comes from government decree</a:t>
            </a:r>
          </a:p>
        </p:txBody>
      </p:sp>
      <p:pic>
        <p:nvPicPr>
          <p:cNvPr id="3" name="Picture 2"/>
          <p:cNvPicPr>
            <a:picLocks noChangeAspect="1"/>
          </p:cNvPicPr>
          <p:nvPr/>
        </p:nvPicPr>
        <p:blipFill>
          <a:blip r:embed="rId3"/>
          <a:stretch>
            <a:fillRect/>
          </a:stretch>
        </p:blipFill>
        <p:spPr>
          <a:xfrm>
            <a:off x="1309126" y="5472410"/>
            <a:ext cx="3429130" cy="1385588"/>
          </a:xfrm>
          <a:prstGeom prst="rect">
            <a:avLst/>
          </a:prstGeom>
        </p:spPr>
      </p:pic>
      <p:pic>
        <p:nvPicPr>
          <p:cNvPr id="4" name="Picture 3"/>
          <p:cNvPicPr>
            <a:picLocks noChangeAspect="1"/>
          </p:cNvPicPr>
          <p:nvPr/>
        </p:nvPicPr>
        <p:blipFill>
          <a:blip r:embed="rId4"/>
          <a:stretch>
            <a:fillRect/>
          </a:stretch>
        </p:blipFill>
        <p:spPr>
          <a:xfrm>
            <a:off x="5771438" y="5498275"/>
            <a:ext cx="1784977" cy="1359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17558</TotalTime>
  <Words>7571</Words>
  <Application>Microsoft Macintosh PowerPoint</Application>
  <PresentationFormat>On-screen Show (4:3)</PresentationFormat>
  <Paragraphs>866</Paragraphs>
  <Slides>52</Slides>
  <Notes>52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Calibri</vt:lpstr>
      <vt:lpstr>Helvetica Neue</vt:lpstr>
      <vt:lpstr>Helvetica Neue Medium</vt:lpstr>
      <vt:lpstr>MS PGothic</vt:lpstr>
      <vt:lpstr>ＭＳ Ｐゴシック</vt:lpstr>
      <vt:lpstr>Arial</vt:lpstr>
      <vt:lpstr>Office Theme</vt:lpstr>
      <vt:lpstr>Equation</vt:lpstr>
      <vt:lpstr>Money and the Federal Reserve</vt:lpstr>
      <vt:lpstr>Previously</vt:lpstr>
      <vt:lpstr>Big Questions</vt:lpstr>
      <vt:lpstr>How Money Is Defined  and Measured</vt:lpstr>
      <vt:lpstr>Medium of Exchange—1 </vt:lpstr>
      <vt:lpstr>Economics in The Shawshank Redemption</vt:lpstr>
      <vt:lpstr>Medium of Exchange—2 </vt:lpstr>
      <vt:lpstr>Economics in Planes, Trains, and Automobiles</vt:lpstr>
      <vt:lpstr>Medium of Exchange—3 </vt:lpstr>
      <vt:lpstr>Medium of Exchange: Commodity vs. Fiat Money</vt:lpstr>
      <vt:lpstr>Practice What You Know—1 </vt:lpstr>
      <vt:lpstr>Unit of Account</vt:lpstr>
      <vt:lpstr>Store of Value</vt:lpstr>
      <vt:lpstr>Measuring the Money Supply—1 </vt:lpstr>
      <vt:lpstr>Measures of U.S. Money Supply: 2015</vt:lpstr>
      <vt:lpstr>Practice What You Know—2 </vt:lpstr>
      <vt:lpstr>Measuring the Money Supply—2 </vt:lpstr>
      <vt:lpstr>Business of Banking</vt:lpstr>
      <vt:lpstr>Interest Rates on Bank Deposits and Loans</vt:lpstr>
      <vt:lpstr>Bank Balance Sheet</vt:lpstr>
      <vt:lpstr>Bank Reserves—1 </vt:lpstr>
      <vt:lpstr>Fractional Reserve Banking</vt:lpstr>
      <vt:lpstr>Bank Reserves—2 </vt:lpstr>
      <vt:lpstr>Economics in It’s a Wonderful Life</vt:lpstr>
      <vt:lpstr>Bank Reserves—3 </vt:lpstr>
      <vt:lpstr>Moral Hazard and the FDIC</vt:lpstr>
      <vt:lpstr>Moral Hazard: Example</vt:lpstr>
      <vt:lpstr>Economics in Friends, “The One Where Joey Loses His Insurance”</vt:lpstr>
      <vt:lpstr>How Banks Create Money—1 </vt:lpstr>
      <vt:lpstr>How Banks Create Money—2 </vt:lpstr>
      <vt:lpstr>Example of Banks Creating Money—1 </vt:lpstr>
      <vt:lpstr>Example of Banks Creating Money—2 </vt:lpstr>
      <vt:lpstr>Example of Banks Creating Money—3 </vt:lpstr>
      <vt:lpstr>Practice What You Know—3 </vt:lpstr>
      <vt:lpstr>Money Multiplier</vt:lpstr>
      <vt:lpstr>Practice What You Know—4 </vt:lpstr>
      <vt:lpstr>The Federal Reserve</vt:lpstr>
      <vt:lpstr>Roles of the Federal Reserve—1 </vt:lpstr>
      <vt:lpstr>Roles of the Federal Reserve—2 </vt:lpstr>
      <vt:lpstr>Federal Reserve: A Bank  for Banks</vt:lpstr>
      <vt:lpstr>Monetary Policy Tools</vt:lpstr>
      <vt:lpstr>Open Market Operations—1 </vt:lpstr>
      <vt:lpstr>Open Market Operations—2 </vt:lpstr>
      <vt:lpstr>Quantitative Easing</vt:lpstr>
      <vt:lpstr>Quantitative Easing 2007–2014</vt:lpstr>
      <vt:lpstr>Reserve Requirements</vt:lpstr>
      <vt:lpstr>Reserve Requirements and the Simple Money Multiplier</vt:lpstr>
      <vt:lpstr>Discount Rate</vt:lpstr>
      <vt:lpstr>Practice What You Know—5 </vt:lpstr>
      <vt:lpstr>Nine New Monetary Tools</vt:lpstr>
      <vt:lpstr>Excess Reserves, 1990–2013</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Victoria Reuter</cp:lastModifiedBy>
  <cp:revision>1096</cp:revision>
  <dcterms:created xsi:type="dcterms:W3CDTF">2017-03-04T01:48:10Z</dcterms:created>
  <dcterms:modified xsi:type="dcterms:W3CDTF">2017-03-31T19:06:50Z</dcterms:modified>
  <cp:category/>
</cp:coreProperties>
</file>